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Montserrat Bold" charset="1" panose="00000800000000000000"/>
      <p:regular r:id="rId32"/>
    </p:embeddedFont>
    <p:embeddedFont>
      <p:font typeface="Montserrat Heavy" charset="1" panose="00000A00000000000000"/>
      <p:regular r:id="rId33"/>
    </p:embeddedFont>
    <p:embeddedFont>
      <p:font typeface="Open Sauce" charset="1" panose="00000500000000000000"/>
      <p:regular r:id="rId34"/>
    </p:embeddedFont>
    <p:embeddedFont>
      <p:font typeface="Montserrat" charset="1" panose="00000500000000000000"/>
      <p:regular r:id="rId35"/>
    </p:embeddedFont>
    <p:embeddedFont>
      <p:font typeface="Montserrat Ultra-Bold" charset="1" panose="00000900000000000000"/>
      <p:regular r:id="rId36"/>
    </p:embeddedFont>
    <p:embeddedFont>
      <p:font typeface="Open Sauce Bold Italics" charset="1" panose="00000800000000000000"/>
      <p:regular r:id="rId37"/>
    </p:embeddedFont>
    <p:embeddedFont>
      <p:font typeface="Open Sauce Bold" charset="1" panose="00000800000000000000"/>
      <p:regular r:id="rId38"/>
    </p:embeddedFont>
    <p:embeddedFont>
      <p:font typeface="Montserrat Classic Bold" charset="1" panose="00000800000000000000"/>
      <p:regular r:id="rId39"/>
    </p:embeddedFont>
    <p:embeddedFont>
      <p:font typeface="Montserrat Classic" charset="1" panose="00000500000000000000"/>
      <p:regular r:id="rId40"/>
    </p:embeddedFont>
    <p:embeddedFont>
      <p:font typeface="Canva Sans Bold" charset="1" panose="020B0803030501040103"/>
      <p:regular r:id="rId41"/>
    </p:embeddedFont>
    <p:embeddedFont>
      <p:font typeface="Canva Sans" charset="1" panose="020B0503030501040103"/>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2" Target="../media/image40.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 Id="rId9" Target="../media/image4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4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 Id="rId4" Target="../media/image48.png" Type="http://schemas.openxmlformats.org/officeDocument/2006/relationships/image"/><Relationship Id="rId5" Target="../media/image5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55.png" Type="http://schemas.openxmlformats.org/officeDocument/2006/relationships/image"/><Relationship Id="rId4" Target="../media/image56.png" Type="http://schemas.openxmlformats.org/officeDocument/2006/relationships/image"/><Relationship Id="rId5" Target="../media/image4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 Id="rId4" Target="../media/image59.png" Type="http://schemas.openxmlformats.org/officeDocument/2006/relationships/image"/><Relationship Id="rId5" Target="../media/image4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 Id="rId5" Target="../media/image4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 Id="rId5" Target="../media/image4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png" Type="http://schemas.openxmlformats.org/officeDocument/2006/relationships/image"/><Relationship Id="rId4" Target="../media/image4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png" Type="http://schemas.openxmlformats.org/officeDocument/2006/relationships/image"/><Relationship Id="rId4" Target="../media/image7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https://en.wikipedia.org/wiki/Power_Pivot?utm_source=chatgpt.com" TargetMode="External" Type="http://schemas.openxmlformats.org/officeDocument/2006/relationships/hyperlink"/><Relationship Id="rId5"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gradFill rotWithShape="true">
              <a:gsLst>
                <a:gs pos="0">
                  <a:srgbClr val="0097B2">
                    <a:alpha val="100000"/>
                  </a:srgbClr>
                </a:gs>
                <a:gs pos="100000">
                  <a:srgbClr val="7ED957">
                    <a:alpha val="100000"/>
                  </a:srgbClr>
                </a:gs>
              </a:gsLst>
              <a:lin ang="0"/>
            </a:gra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9432880" y="1526000"/>
            <a:ext cx="7234999" cy="7234999"/>
          </a:xfrm>
          <a:custGeom>
            <a:avLst/>
            <a:gdLst/>
            <a:ahLst/>
            <a:cxnLst/>
            <a:rect r="r" b="b" t="t" l="l"/>
            <a:pathLst>
              <a:path h="7234999" w="7234999">
                <a:moveTo>
                  <a:pt x="0" y="0"/>
                </a:moveTo>
                <a:lnTo>
                  <a:pt x="7234999" y="0"/>
                </a:lnTo>
                <a:lnTo>
                  <a:pt x="7234999"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10106590" y="2199722"/>
            <a:ext cx="5887580" cy="5887556"/>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24488" t="0" r="-25604" b="0"/>
              </a:stretch>
            </a:blipFill>
          </p:spPr>
        </p:sp>
      </p:grpSp>
      <p:grpSp>
        <p:nvGrpSpPr>
          <p:cNvPr name="Group 9" id="9"/>
          <p:cNvGrpSpPr/>
          <p:nvPr/>
        </p:nvGrpSpPr>
        <p:grpSpPr>
          <a:xfrm rot="0">
            <a:off x="1057435" y="3489495"/>
            <a:ext cx="82892" cy="4083351"/>
            <a:chOff x="0" y="0"/>
            <a:chExt cx="21832" cy="1075451"/>
          </a:xfrm>
        </p:grpSpPr>
        <p:sp>
          <p:nvSpPr>
            <p:cNvPr name="Freeform 10" id="10"/>
            <p:cNvSpPr/>
            <p:nvPr/>
          </p:nvSpPr>
          <p:spPr>
            <a:xfrm flipH="false" flipV="false" rot="0">
              <a:off x="0" y="0"/>
              <a:ext cx="21832" cy="1075451"/>
            </a:xfrm>
            <a:custGeom>
              <a:avLst/>
              <a:gdLst/>
              <a:ahLst/>
              <a:cxnLst/>
              <a:rect r="r" b="b" t="t" l="l"/>
              <a:pathLst>
                <a:path h="1075451" w="21832">
                  <a:moveTo>
                    <a:pt x="0" y="0"/>
                  </a:moveTo>
                  <a:lnTo>
                    <a:pt x="21832" y="0"/>
                  </a:lnTo>
                  <a:lnTo>
                    <a:pt x="21832" y="1075451"/>
                  </a:lnTo>
                  <a:lnTo>
                    <a:pt x="0" y="1075451"/>
                  </a:lnTo>
                  <a:close/>
                </a:path>
              </a:pathLst>
            </a:custGeom>
            <a:solidFill>
              <a:srgbClr val="123D33"/>
            </a:solidFill>
            <a:ln cap="sq">
              <a:noFill/>
              <a:prstDash val="solid"/>
              <a:miter/>
            </a:ln>
          </p:spPr>
        </p:sp>
        <p:sp>
          <p:nvSpPr>
            <p:cNvPr name="TextBox 11" id="11"/>
            <p:cNvSpPr txBox="true"/>
            <p:nvPr/>
          </p:nvSpPr>
          <p:spPr>
            <a:xfrm>
              <a:off x="0" y="-19050"/>
              <a:ext cx="21832" cy="1094501"/>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2" id="12"/>
          <p:cNvSpPr/>
          <p:nvPr/>
        </p:nvSpPr>
        <p:spPr>
          <a:xfrm flipH="false" flipV="false" rot="0">
            <a:off x="502495" y="1160792"/>
            <a:ext cx="1777360" cy="1229827"/>
          </a:xfrm>
          <a:custGeom>
            <a:avLst/>
            <a:gdLst/>
            <a:ahLst/>
            <a:cxnLst/>
            <a:rect r="r" b="b" t="t" l="l"/>
            <a:pathLst>
              <a:path h="1229827" w="1777360">
                <a:moveTo>
                  <a:pt x="0" y="0"/>
                </a:moveTo>
                <a:lnTo>
                  <a:pt x="1777359" y="0"/>
                </a:lnTo>
                <a:lnTo>
                  <a:pt x="1777359" y="1229827"/>
                </a:lnTo>
                <a:lnTo>
                  <a:pt x="0" y="1229827"/>
                </a:lnTo>
                <a:lnTo>
                  <a:pt x="0" y="0"/>
                </a:lnTo>
                <a:close/>
              </a:path>
            </a:pathLst>
          </a:custGeom>
          <a:blipFill>
            <a:blip r:embed="rId7"/>
            <a:stretch>
              <a:fillRect l="-268128" t="-213794" r="-267717" b="-203104"/>
            </a:stretch>
          </a:blipFill>
        </p:spPr>
      </p:sp>
      <p:sp>
        <p:nvSpPr>
          <p:cNvPr name="TextBox 13" id="13"/>
          <p:cNvSpPr txBox="true"/>
          <p:nvPr/>
        </p:nvSpPr>
        <p:spPr>
          <a:xfrm rot="0">
            <a:off x="1387521" y="3337095"/>
            <a:ext cx="7214594" cy="1295200"/>
          </a:xfrm>
          <a:prstGeom prst="rect">
            <a:avLst/>
          </a:prstGeom>
        </p:spPr>
        <p:txBody>
          <a:bodyPr anchor="t" rtlCol="false" tIns="0" lIns="0" bIns="0" rIns="0">
            <a:spAutoFit/>
          </a:bodyPr>
          <a:lstStyle/>
          <a:p>
            <a:pPr algn="l">
              <a:lnSpc>
                <a:spcPts val="10511"/>
              </a:lnSpc>
            </a:pPr>
            <a:r>
              <a:rPr lang="en-US" sz="7507" spc="-150" b="true">
                <a:solidFill>
                  <a:srgbClr val="191919"/>
                </a:solidFill>
                <a:latin typeface="Montserrat Bold"/>
                <a:ea typeface="Montserrat Bold"/>
                <a:cs typeface="Montserrat Bold"/>
                <a:sym typeface="Montserrat Bold"/>
              </a:rPr>
              <a:t>Community </a:t>
            </a:r>
          </a:p>
        </p:txBody>
      </p:sp>
      <p:sp>
        <p:nvSpPr>
          <p:cNvPr name="TextBox 14" id="14"/>
          <p:cNvSpPr txBox="true"/>
          <p:nvPr/>
        </p:nvSpPr>
        <p:spPr>
          <a:xfrm rot="0">
            <a:off x="1387521" y="4403531"/>
            <a:ext cx="8293728" cy="1999686"/>
          </a:xfrm>
          <a:prstGeom prst="rect">
            <a:avLst/>
          </a:prstGeom>
        </p:spPr>
        <p:txBody>
          <a:bodyPr anchor="t" rtlCol="false" tIns="0" lIns="0" bIns="0" rIns="0">
            <a:spAutoFit/>
          </a:bodyPr>
          <a:lstStyle/>
          <a:p>
            <a:pPr algn="l">
              <a:lnSpc>
                <a:spcPts val="16306"/>
              </a:lnSpc>
            </a:pPr>
            <a:r>
              <a:rPr lang="en-US" sz="11647" spc="-232" b="true">
                <a:solidFill>
                  <a:srgbClr val="191919"/>
                </a:solidFill>
                <a:latin typeface="Montserrat Heavy"/>
                <a:ea typeface="Montserrat Heavy"/>
                <a:cs typeface="Montserrat Heavy"/>
                <a:sym typeface="Montserrat Heavy"/>
              </a:rPr>
              <a:t>Service </a:t>
            </a:r>
          </a:p>
        </p:txBody>
      </p:sp>
      <p:sp>
        <p:nvSpPr>
          <p:cNvPr name="TextBox 15" id="15"/>
          <p:cNvSpPr txBox="true"/>
          <p:nvPr/>
        </p:nvSpPr>
        <p:spPr>
          <a:xfrm rot="0">
            <a:off x="1970183" y="1467174"/>
            <a:ext cx="3024636" cy="575266"/>
          </a:xfrm>
          <a:prstGeom prst="rect">
            <a:avLst/>
          </a:prstGeom>
        </p:spPr>
        <p:txBody>
          <a:bodyPr anchor="t" rtlCol="false" tIns="0" lIns="0" bIns="0" rIns="0">
            <a:spAutoFit/>
          </a:bodyPr>
          <a:lstStyle/>
          <a:p>
            <a:pPr algn="l">
              <a:lnSpc>
                <a:spcPts val="4511"/>
              </a:lnSpc>
            </a:pPr>
            <a:r>
              <a:rPr lang="en-US" sz="3923" spc="-78">
                <a:solidFill>
                  <a:srgbClr val="191919"/>
                </a:solidFill>
                <a:latin typeface="Open Sauce"/>
                <a:ea typeface="Open Sauce"/>
                <a:cs typeface="Open Sauce"/>
                <a:sym typeface="Open Sauce"/>
              </a:rPr>
              <a:t>WeServe</a:t>
            </a:r>
          </a:p>
        </p:txBody>
      </p:sp>
      <p:sp>
        <p:nvSpPr>
          <p:cNvPr name="TextBox 16" id="16"/>
          <p:cNvSpPr txBox="true"/>
          <p:nvPr/>
        </p:nvSpPr>
        <p:spPr>
          <a:xfrm rot="0">
            <a:off x="1387521" y="6550297"/>
            <a:ext cx="5813515" cy="1022550"/>
          </a:xfrm>
          <a:prstGeom prst="rect">
            <a:avLst/>
          </a:prstGeom>
        </p:spPr>
        <p:txBody>
          <a:bodyPr anchor="t" rtlCol="false" tIns="0" lIns="0" bIns="0" rIns="0">
            <a:spAutoFit/>
          </a:bodyPr>
          <a:lstStyle/>
          <a:p>
            <a:pPr algn="l">
              <a:lnSpc>
                <a:spcPts val="4195"/>
              </a:lnSpc>
            </a:pPr>
            <a:r>
              <a:rPr lang="en-US" sz="3018" spc="241">
                <a:solidFill>
                  <a:srgbClr val="191919"/>
                </a:solidFill>
                <a:latin typeface="Montserrat"/>
                <a:ea typeface="Montserrat"/>
                <a:cs typeface="Montserrat"/>
                <a:sym typeface="Montserrat"/>
              </a:rPr>
              <a:t>Under the guidance of: Prof. Anupam Rana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74255" y="1471252"/>
            <a:ext cx="3232953" cy="5140408"/>
            <a:chOff x="0" y="0"/>
            <a:chExt cx="1693329" cy="2692400"/>
          </a:xfrm>
        </p:grpSpPr>
        <p:sp>
          <p:nvSpPr>
            <p:cNvPr name="Freeform 3" id="3"/>
            <p:cNvSpPr/>
            <p:nvPr/>
          </p:nvSpPr>
          <p:spPr>
            <a:xfrm flipH="false" flipV="false" rot="0">
              <a:off x="0" y="0"/>
              <a:ext cx="1693418" cy="2692400"/>
            </a:xfrm>
            <a:custGeom>
              <a:avLst/>
              <a:gdLst/>
              <a:ahLst/>
              <a:cxnLst/>
              <a:rect r="r" b="b" t="t" l="l"/>
              <a:pathLst>
                <a:path h="2692400" w="1693418">
                  <a:moveTo>
                    <a:pt x="846709" y="0"/>
                  </a:moveTo>
                  <a:cubicBezTo>
                    <a:pt x="379095" y="0"/>
                    <a:pt x="0" y="379095"/>
                    <a:pt x="0" y="846709"/>
                  </a:cubicBezTo>
                  <a:lnTo>
                    <a:pt x="0" y="1845818"/>
                  </a:lnTo>
                  <a:cubicBezTo>
                    <a:pt x="0" y="2313305"/>
                    <a:pt x="379095" y="2692400"/>
                    <a:pt x="846709" y="2692400"/>
                  </a:cubicBezTo>
                  <a:cubicBezTo>
                    <a:pt x="1314323" y="2692400"/>
                    <a:pt x="1693418" y="2313305"/>
                    <a:pt x="1693418" y="1845691"/>
                  </a:cubicBezTo>
                  <a:lnTo>
                    <a:pt x="1693418" y="846709"/>
                  </a:lnTo>
                  <a:cubicBezTo>
                    <a:pt x="1693291" y="379095"/>
                    <a:pt x="1314323" y="0"/>
                    <a:pt x="846709" y="0"/>
                  </a:cubicBezTo>
                  <a:close/>
                </a:path>
              </a:pathLst>
            </a:custGeom>
            <a:blipFill>
              <a:blip r:embed="rId2"/>
              <a:stretch>
                <a:fillRect l="-45312" t="-19169" r="-44157" b="0"/>
              </a:stretch>
            </a:blipFill>
          </p:spPr>
        </p:sp>
      </p:grpSp>
      <p:grpSp>
        <p:nvGrpSpPr>
          <p:cNvPr name="Group 4" id="4"/>
          <p:cNvGrpSpPr/>
          <p:nvPr/>
        </p:nvGrpSpPr>
        <p:grpSpPr>
          <a:xfrm rot="0">
            <a:off x="0" y="0"/>
            <a:ext cx="5381462" cy="10287000"/>
            <a:chOff x="0" y="0"/>
            <a:chExt cx="1417340" cy="2709333"/>
          </a:xfrm>
        </p:grpSpPr>
        <p:sp>
          <p:nvSpPr>
            <p:cNvPr name="Freeform 5" id="5"/>
            <p:cNvSpPr/>
            <p:nvPr/>
          </p:nvSpPr>
          <p:spPr>
            <a:xfrm flipH="false" flipV="false" rot="0">
              <a:off x="0" y="0"/>
              <a:ext cx="1417340" cy="2709333"/>
            </a:xfrm>
            <a:custGeom>
              <a:avLst/>
              <a:gdLst/>
              <a:ahLst/>
              <a:cxnLst/>
              <a:rect r="r" b="b" t="t" l="l"/>
              <a:pathLst>
                <a:path h="2709333" w="1417340">
                  <a:moveTo>
                    <a:pt x="0" y="0"/>
                  </a:moveTo>
                  <a:lnTo>
                    <a:pt x="1417340" y="0"/>
                  </a:lnTo>
                  <a:lnTo>
                    <a:pt x="1417340" y="2709333"/>
                  </a:lnTo>
                  <a:lnTo>
                    <a:pt x="0" y="2709333"/>
                  </a:lnTo>
                  <a:close/>
                </a:path>
              </a:pathLst>
            </a:custGeom>
            <a:solidFill>
              <a:srgbClr val="106861"/>
            </a:solidFill>
          </p:spPr>
        </p:sp>
        <p:sp>
          <p:nvSpPr>
            <p:cNvPr name="TextBox 6" id="6"/>
            <p:cNvSpPr txBox="true"/>
            <p:nvPr/>
          </p:nvSpPr>
          <p:spPr>
            <a:xfrm>
              <a:off x="0" y="-38100"/>
              <a:ext cx="1417340"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7041091" y="0"/>
            <a:ext cx="2053034" cy="10287000"/>
            <a:chOff x="0" y="0"/>
            <a:chExt cx="540717" cy="2709333"/>
          </a:xfrm>
        </p:grpSpPr>
        <p:sp>
          <p:nvSpPr>
            <p:cNvPr name="Freeform 8" id="8"/>
            <p:cNvSpPr/>
            <p:nvPr/>
          </p:nvSpPr>
          <p:spPr>
            <a:xfrm flipH="false" flipV="false" rot="0">
              <a:off x="0" y="0"/>
              <a:ext cx="540717" cy="2709333"/>
            </a:xfrm>
            <a:custGeom>
              <a:avLst/>
              <a:gdLst/>
              <a:ahLst/>
              <a:cxnLst/>
              <a:rect r="r" b="b" t="t" l="l"/>
              <a:pathLst>
                <a:path h="2709333" w="540717">
                  <a:moveTo>
                    <a:pt x="0" y="0"/>
                  </a:moveTo>
                  <a:lnTo>
                    <a:pt x="540717" y="0"/>
                  </a:lnTo>
                  <a:lnTo>
                    <a:pt x="540717" y="2709333"/>
                  </a:lnTo>
                  <a:lnTo>
                    <a:pt x="0" y="2709333"/>
                  </a:lnTo>
                  <a:close/>
                </a:path>
              </a:pathLst>
            </a:custGeom>
            <a:solidFill>
              <a:srgbClr val="106861"/>
            </a:solidFill>
          </p:spPr>
        </p:sp>
        <p:sp>
          <p:nvSpPr>
            <p:cNvPr name="TextBox 9" id="9"/>
            <p:cNvSpPr txBox="true"/>
            <p:nvPr/>
          </p:nvSpPr>
          <p:spPr>
            <a:xfrm>
              <a:off x="0" y="-38100"/>
              <a:ext cx="540717" cy="2747433"/>
            </a:xfrm>
            <a:prstGeom prst="rect">
              <a:avLst/>
            </a:prstGeom>
          </p:spPr>
          <p:txBody>
            <a:bodyPr anchor="ctr" rtlCol="false" tIns="50800" lIns="50800" bIns="50800" rIns="50800"/>
            <a:lstStyle/>
            <a:p>
              <a:pPr algn="ctr">
                <a:lnSpc>
                  <a:spcPts val="2659"/>
                </a:lnSpc>
                <a:spcBef>
                  <a:spcPct val="0"/>
                </a:spcBef>
              </a:pPr>
            </a:p>
          </p:txBody>
        </p:sp>
      </p:grpSp>
      <p:pic>
        <p:nvPicPr>
          <p:cNvPr name="Picture 10" id="10"/>
          <p:cNvPicPr>
            <a:picLocks noChangeAspect="true"/>
          </p:cNvPicPr>
          <p:nvPr/>
        </p:nvPicPr>
        <p:blipFill>
          <a:blip r:embed="rId3"/>
          <a:stretch>
            <a:fillRect/>
          </a:stretch>
        </p:blipFill>
        <p:spPr>
          <a:xfrm rot="0">
            <a:off x="11324326" y="1531125"/>
            <a:ext cx="3854492" cy="803019"/>
          </a:xfrm>
          <a:prstGeom prst="rect">
            <a:avLst/>
          </a:prstGeom>
        </p:spPr>
      </p:pic>
      <p:pic>
        <p:nvPicPr>
          <p:cNvPr name="Picture 11" id="11"/>
          <p:cNvPicPr>
            <a:picLocks noChangeAspect="true"/>
          </p:cNvPicPr>
          <p:nvPr/>
        </p:nvPicPr>
        <p:blipFill>
          <a:blip r:embed="rId4"/>
          <a:stretch>
            <a:fillRect/>
          </a:stretch>
        </p:blipFill>
        <p:spPr>
          <a:xfrm rot="0">
            <a:off x="11324326" y="2191474"/>
            <a:ext cx="3854492" cy="803019"/>
          </a:xfrm>
          <a:prstGeom prst="rect">
            <a:avLst/>
          </a:prstGeom>
        </p:spPr>
      </p:pic>
      <p:pic>
        <p:nvPicPr>
          <p:cNvPr name="Picture 12" id="12"/>
          <p:cNvPicPr>
            <a:picLocks noChangeAspect="true"/>
          </p:cNvPicPr>
          <p:nvPr/>
        </p:nvPicPr>
        <p:blipFill>
          <a:blip r:embed="rId5"/>
          <a:stretch>
            <a:fillRect/>
          </a:stretch>
        </p:blipFill>
        <p:spPr>
          <a:xfrm rot="0">
            <a:off x="11323650" y="2813971"/>
            <a:ext cx="3854492" cy="803019"/>
          </a:xfrm>
          <a:prstGeom prst="rect">
            <a:avLst/>
          </a:prstGeom>
        </p:spPr>
      </p:pic>
      <p:grpSp>
        <p:nvGrpSpPr>
          <p:cNvPr name="Group 13" id="13"/>
          <p:cNvGrpSpPr/>
          <p:nvPr/>
        </p:nvGrpSpPr>
        <p:grpSpPr>
          <a:xfrm rot="0">
            <a:off x="937453" y="1253737"/>
            <a:ext cx="3506556" cy="5575438"/>
            <a:chOff x="0" y="0"/>
            <a:chExt cx="1693329" cy="2692400"/>
          </a:xfrm>
        </p:grpSpPr>
        <p:sp>
          <p:nvSpPr>
            <p:cNvPr name="Freeform 14" id="14"/>
            <p:cNvSpPr/>
            <p:nvPr/>
          </p:nvSpPr>
          <p:spPr>
            <a:xfrm flipH="false" flipV="false" rot="0">
              <a:off x="0" y="0"/>
              <a:ext cx="1693418" cy="2692400"/>
            </a:xfrm>
            <a:custGeom>
              <a:avLst/>
              <a:gdLst/>
              <a:ahLst/>
              <a:cxnLst/>
              <a:rect r="r" b="b" t="t" l="l"/>
              <a:pathLst>
                <a:path h="2692400" w="1693418">
                  <a:moveTo>
                    <a:pt x="846709" y="0"/>
                  </a:moveTo>
                  <a:cubicBezTo>
                    <a:pt x="379095" y="0"/>
                    <a:pt x="0" y="379095"/>
                    <a:pt x="0" y="846709"/>
                  </a:cubicBezTo>
                  <a:lnTo>
                    <a:pt x="0" y="1845818"/>
                  </a:lnTo>
                  <a:cubicBezTo>
                    <a:pt x="0" y="2313305"/>
                    <a:pt x="379095" y="2692400"/>
                    <a:pt x="846709" y="2692400"/>
                  </a:cubicBezTo>
                  <a:cubicBezTo>
                    <a:pt x="1314323" y="2692400"/>
                    <a:pt x="1693418" y="2313305"/>
                    <a:pt x="1693418" y="1845691"/>
                  </a:cubicBezTo>
                  <a:lnTo>
                    <a:pt x="1693418" y="846709"/>
                  </a:lnTo>
                  <a:cubicBezTo>
                    <a:pt x="1693291" y="379095"/>
                    <a:pt x="1314323" y="0"/>
                    <a:pt x="846709" y="0"/>
                  </a:cubicBezTo>
                  <a:close/>
                </a:path>
              </a:pathLst>
            </a:custGeom>
            <a:solidFill>
              <a:srgbClr val="AEEA00"/>
            </a:solidFill>
            <a:ln w="12700">
              <a:solidFill>
                <a:srgbClr val="000000"/>
              </a:solidFill>
            </a:ln>
          </p:spPr>
        </p:sp>
      </p:grpSp>
      <p:grpSp>
        <p:nvGrpSpPr>
          <p:cNvPr name="Group 15" id="15"/>
          <p:cNvGrpSpPr/>
          <p:nvPr/>
        </p:nvGrpSpPr>
        <p:grpSpPr>
          <a:xfrm rot="0">
            <a:off x="1074255" y="1471252"/>
            <a:ext cx="3232953" cy="5140408"/>
            <a:chOff x="0" y="0"/>
            <a:chExt cx="1693329" cy="2692400"/>
          </a:xfrm>
        </p:grpSpPr>
        <p:sp>
          <p:nvSpPr>
            <p:cNvPr name="Freeform 16" id="16"/>
            <p:cNvSpPr/>
            <p:nvPr/>
          </p:nvSpPr>
          <p:spPr>
            <a:xfrm flipH="false" flipV="false" rot="0">
              <a:off x="0" y="0"/>
              <a:ext cx="1693418" cy="2692400"/>
            </a:xfrm>
            <a:custGeom>
              <a:avLst/>
              <a:gdLst/>
              <a:ahLst/>
              <a:cxnLst/>
              <a:rect r="r" b="b" t="t" l="l"/>
              <a:pathLst>
                <a:path h="2692400" w="1693418">
                  <a:moveTo>
                    <a:pt x="846709" y="0"/>
                  </a:moveTo>
                  <a:cubicBezTo>
                    <a:pt x="379095" y="0"/>
                    <a:pt x="0" y="379095"/>
                    <a:pt x="0" y="846709"/>
                  </a:cubicBezTo>
                  <a:lnTo>
                    <a:pt x="0" y="1845818"/>
                  </a:lnTo>
                  <a:cubicBezTo>
                    <a:pt x="0" y="2313305"/>
                    <a:pt x="379095" y="2692400"/>
                    <a:pt x="846709" y="2692400"/>
                  </a:cubicBezTo>
                  <a:cubicBezTo>
                    <a:pt x="1314323" y="2692400"/>
                    <a:pt x="1693418" y="2313305"/>
                    <a:pt x="1693418" y="1845691"/>
                  </a:cubicBezTo>
                  <a:lnTo>
                    <a:pt x="1693418" y="846709"/>
                  </a:lnTo>
                  <a:cubicBezTo>
                    <a:pt x="1693291" y="379095"/>
                    <a:pt x="1314323" y="0"/>
                    <a:pt x="846709" y="0"/>
                  </a:cubicBezTo>
                  <a:close/>
                </a:path>
              </a:pathLst>
            </a:custGeom>
            <a:blipFill>
              <a:blip r:embed="rId2"/>
              <a:stretch>
                <a:fillRect l="-45312" t="-19169" r="-44157" b="0"/>
              </a:stretch>
            </a:blipFill>
          </p:spPr>
        </p:sp>
      </p:grpSp>
      <p:sp>
        <p:nvSpPr>
          <p:cNvPr name="TextBox 17" id="17"/>
          <p:cNvSpPr txBox="true"/>
          <p:nvPr/>
        </p:nvSpPr>
        <p:spPr>
          <a:xfrm rot="0">
            <a:off x="549672" y="6858242"/>
            <a:ext cx="4282117" cy="703986"/>
          </a:xfrm>
          <a:prstGeom prst="rect">
            <a:avLst/>
          </a:prstGeom>
        </p:spPr>
        <p:txBody>
          <a:bodyPr anchor="t" rtlCol="false" tIns="0" lIns="0" bIns="0" rIns="0">
            <a:spAutoFit/>
          </a:bodyPr>
          <a:lstStyle/>
          <a:p>
            <a:pPr algn="ctr">
              <a:lnSpc>
                <a:spcPts val="5822"/>
              </a:lnSpc>
              <a:spcBef>
                <a:spcPct val="0"/>
              </a:spcBef>
            </a:pPr>
            <a:r>
              <a:rPr lang="en-US" b="true" sz="4159">
                <a:solidFill>
                  <a:srgbClr val="FFFFFF"/>
                </a:solidFill>
                <a:latin typeface="Montserrat Ultra-Bold"/>
                <a:ea typeface="Montserrat Ultra-Bold"/>
                <a:cs typeface="Montserrat Ultra-Bold"/>
                <a:sym typeface="Montserrat Ultra-Bold"/>
              </a:rPr>
              <a:t>Rohan Verma</a:t>
            </a:r>
          </a:p>
        </p:txBody>
      </p:sp>
      <p:sp>
        <p:nvSpPr>
          <p:cNvPr name="TextBox 18" id="18"/>
          <p:cNvSpPr txBox="true"/>
          <p:nvPr/>
        </p:nvSpPr>
        <p:spPr>
          <a:xfrm rot="0">
            <a:off x="771562" y="7513826"/>
            <a:ext cx="3838338" cy="415652"/>
          </a:xfrm>
          <a:prstGeom prst="rect">
            <a:avLst/>
          </a:prstGeom>
        </p:spPr>
        <p:txBody>
          <a:bodyPr anchor="t" rtlCol="false" tIns="0" lIns="0" bIns="0" rIns="0">
            <a:spAutoFit/>
          </a:bodyPr>
          <a:lstStyle/>
          <a:p>
            <a:pPr algn="ctr">
              <a:lnSpc>
                <a:spcPts val="3340"/>
              </a:lnSpc>
              <a:spcBef>
                <a:spcPct val="0"/>
              </a:spcBef>
            </a:pPr>
            <a:r>
              <a:rPr lang="en-US" sz="2385">
                <a:solidFill>
                  <a:srgbClr val="FFFFFF"/>
                </a:solidFill>
                <a:latin typeface="Montserrat Classic"/>
                <a:ea typeface="Montserrat Classic"/>
                <a:cs typeface="Montserrat Classic"/>
                <a:sym typeface="Montserrat Classic"/>
              </a:rPr>
              <a:t>Software Developer</a:t>
            </a:r>
          </a:p>
        </p:txBody>
      </p:sp>
      <p:sp>
        <p:nvSpPr>
          <p:cNvPr name="TextBox 19" id="19"/>
          <p:cNvSpPr txBox="true"/>
          <p:nvPr/>
        </p:nvSpPr>
        <p:spPr>
          <a:xfrm rot="0">
            <a:off x="289982" y="8010005"/>
            <a:ext cx="4801498" cy="750200"/>
          </a:xfrm>
          <a:prstGeom prst="rect">
            <a:avLst/>
          </a:prstGeom>
        </p:spPr>
        <p:txBody>
          <a:bodyPr anchor="t" rtlCol="false" tIns="0" lIns="0" bIns="0" rIns="0">
            <a:spAutoFit/>
          </a:bodyPr>
          <a:lstStyle/>
          <a:p>
            <a:pPr algn="ctr">
              <a:lnSpc>
                <a:spcPts val="3009"/>
              </a:lnSpc>
            </a:pPr>
            <a:r>
              <a:rPr lang="en-US" sz="1993">
                <a:solidFill>
                  <a:srgbClr val="FFFFFF"/>
                </a:solidFill>
                <a:latin typeface="Montserrat Classic"/>
                <a:ea typeface="Montserrat Classic"/>
                <a:cs typeface="Montserrat Classic"/>
                <a:sym typeface="Montserrat Classic"/>
              </a:rPr>
              <a:t>Age: 28</a:t>
            </a:r>
          </a:p>
          <a:p>
            <a:pPr algn="ctr">
              <a:lnSpc>
                <a:spcPts val="3009"/>
              </a:lnSpc>
            </a:pPr>
            <a:r>
              <a:rPr lang="en-US" sz="1993">
                <a:solidFill>
                  <a:srgbClr val="FFFFFF"/>
                </a:solidFill>
                <a:latin typeface="Montserrat Classic"/>
                <a:ea typeface="Montserrat Classic"/>
                <a:cs typeface="Montserrat Classic"/>
                <a:sym typeface="Montserrat Classic"/>
              </a:rPr>
              <a:t>Location: Pune, India</a:t>
            </a:r>
          </a:p>
        </p:txBody>
      </p:sp>
      <p:sp>
        <p:nvSpPr>
          <p:cNvPr name="TextBox 20" id="20"/>
          <p:cNvSpPr txBox="true"/>
          <p:nvPr/>
        </p:nvSpPr>
        <p:spPr>
          <a:xfrm rot="0">
            <a:off x="6092957" y="962025"/>
            <a:ext cx="3832474" cy="548210"/>
          </a:xfrm>
          <a:prstGeom prst="rect">
            <a:avLst/>
          </a:prstGeom>
        </p:spPr>
        <p:txBody>
          <a:bodyPr anchor="t" rtlCol="false" tIns="0" lIns="0" bIns="0" rIns="0">
            <a:spAutoFit/>
          </a:bodyPr>
          <a:lstStyle/>
          <a:p>
            <a:pPr algn="l">
              <a:lnSpc>
                <a:spcPts val="4433"/>
              </a:lnSpc>
              <a:spcBef>
                <a:spcPct val="0"/>
              </a:spcBef>
            </a:pPr>
            <a:r>
              <a:rPr lang="en-US" sz="3166">
                <a:solidFill>
                  <a:srgbClr val="FFFFFF"/>
                </a:solidFill>
                <a:latin typeface="Montserrat Classic"/>
                <a:ea typeface="Montserrat Classic"/>
                <a:cs typeface="Montserrat Classic"/>
                <a:sym typeface="Montserrat Classic"/>
              </a:rPr>
              <a:t>Description</a:t>
            </a:r>
          </a:p>
        </p:txBody>
      </p:sp>
      <p:sp>
        <p:nvSpPr>
          <p:cNvPr name="TextBox 21" id="21"/>
          <p:cNvSpPr txBox="true"/>
          <p:nvPr/>
        </p:nvSpPr>
        <p:spPr>
          <a:xfrm rot="0">
            <a:off x="6092957" y="1554803"/>
            <a:ext cx="4838203" cy="1654747"/>
          </a:xfrm>
          <a:prstGeom prst="rect">
            <a:avLst/>
          </a:prstGeom>
        </p:spPr>
        <p:txBody>
          <a:bodyPr anchor="t" rtlCol="false" tIns="0" lIns="0" bIns="0" rIns="0">
            <a:spAutoFit/>
          </a:bodyPr>
          <a:lstStyle/>
          <a:p>
            <a:pPr algn="l">
              <a:lnSpc>
                <a:spcPts val="2216"/>
              </a:lnSpc>
            </a:pPr>
            <a:r>
              <a:rPr lang="en-US" sz="1704">
                <a:solidFill>
                  <a:srgbClr val="FFFFFF"/>
                </a:solidFill>
                <a:latin typeface="Montserrat Classic"/>
                <a:ea typeface="Montserrat Classic"/>
                <a:cs typeface="Montserrat Classic"/>
                <a:sym typeface="Montserrat Classic"/>
              </a:rPr>
              <a:t>A tech-savvy professional who is passionate about leveraging technology to solve societal challenges. Rohan regularly volunteers for clean-up drives and is known for his leadership skills in organizing events within his workplace.</a:t>
            </a:r>
          </a:p>
        </p:txBody>
      </p:sp>
      <p:sp>
        <p:nvSpPr>
          <p:cNvPr name="TextBox 22" id="22"/>
          <p:cNvSpPr txBox="true"/>
          <p:nvPr/>
        </p:nvSpPr>
        <p:spPr>
          <a:xfrm rot="0">
            <a:off x="6094397" y="3691001"/>
            <a:ext cx="3832474" cy="548210"/>
          </a:xfrm>
          <a:prstGeom prst="rect">
            <a:avLst/>
          </a:prstGeom>
        </p:spPr>
        <p:txBody>
          <a:bodyPr anchor="t" rtlCol="false" tIns="0" lIns="0" bIns="0" rIns="0">
            <a:spAutoFit/>
          </a:bodyPr>
          <a:lstStyle/>
          <a:p>
            <a:pPr algn="l">
              <a:lnSpc>
                <a:spcPts val="4433"/>
              </a:lnSpc>
              <a:spcBef>
                <a:spcPct val="0"/>
              </a:spcBef>
            </a:pPr>
            <a:r>
              <a:rPr lang="en-US" sz="3166">
                <a:solidFill>
                  <a:srgbClr val="FFFFFF"/>
                </a:solidFill>
                <a:latin typeface="Montserrat Classic"/>
                <a:ea typeface="Montserrat Classic"/>
                <a:cs typeface="Montserrat Classic"/>
                <a:sym typeface="Montserrat Classic"/>
              </a:rPr>
              <a:t>Goals</a:t>
            </a:r>
          </a:p>
        </p:txBody>
      </p:sp>
      <p:sp>
        <p:nvSpPr>
          <p:cNvPr name="TextBox 23" id="23"/>
          <p:cNvSpPr txBox="true"/>
          <p:nvPr/>
        </p:nvSpPr>
        <p:spPr>
          <a:xfrm rot="0">
            <a:off x="5949406" y="4359468"/>
            <a:ext cx="4838203" cy="2207197"/>
          </a:xfrm>
          <a:prstGeom prst="rect">
            <a:avLst/>
          </a:prstGeom>
        </p:spPr>
        <p:txBody>
          <a:bodyPr anchor="t" rtlCol="false" tIns="0" lIns="0" bIns="0" rIns="0">
            <a:spAutoFit/>
          </a:bodyPr>
          <a:lstStyle/>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Wants to create lasting community impact by using his skills and resources effectively.</a:t>
            </a:r>
          </a:p>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Seeks opportunities to collaborate with like-minded individuals for social causes.</a:t>
            </a:r>
          </a:p>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Aims to help improve transparency in donations and community projects.</a:t>
            </a:r>
          </a:p>
          <a:p>
            <a:pPr algn="l">
              <a:lnSpc>
                <a:spcPts val="2216"/>
              </a:lnSpc>
            </a:pPr>
          </a:p>
        </p:txBody>
      </p:sp>
      <p:sp>
        <p:nvSpPr>
          <p:cNvPr name="TextBox 24" id="24"/>
          <p:cNvSpPr txBox="true"/>
          <p:nvPr/>
        </p:nvSpPr>
        <p:spPr>
          <a:xfrm rot="0">
            <a:off x="5949406" y="7716583"/>
            <a:ext cx="4838203" cy="1654747"/>
          </a:xfrm>
          <a:prstGeom prst="rect">
            <a:avLst/>
          </a:prstGeom>
        </p:spPr>
        <p:txBody>
          <a:bodyPr anchor="t" rtlCol="false" tIns="0" lIns="0" bIns="0" rIns="0">
            <a:spAutoFit/>
          </a:bodyPr>
          <a:lstStyle/>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Believes in the power of collective action.</a:t>
            </a:r>
          </a:p>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Inspired by the success stories of grassroots movements.</a:t>
            </a:r>
          </a:p>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Finds personal satisfaction in helping underprivileged communities.</a:t>
            </a:r>
          </a:p>
          <a:p>
            <a:pPr algn="l">
              <a:lnSpc>
                <a:spcPts val="2216"/>
              </a:lnSpc>
            </a:pPr>
          </a:p>
        </p:txBody>
      </p:sp>
      <p:sp>
        <p:nvSpPr>
          <p:cNvPr name="TextBox 25" id="25"/>
          <p:cNvSpPr txBox="true"/>
          <p:nvPr/>
        </p:nvSpPr>
        <p:spPr>
          <a:xfrm rot="0">
            <a:off x="6092281" y="7024960"/>
            <a:ext cx="3832474" cy="548210"/>
          </a:xfrm>
          <a:prstGeom prst="rect">
            <a:avLst/>
          </a:prstGeom>
        </p:spPr>
        <p:txBody>
          <a:bodyPr anchor="t" rtlCol="false" tIns="0" lIns="0" bIns="0" rIns="0">
            <a:spAutoFit/>
          </a:bodyPr>
          <a:lstStyle/>
          <a:p>
            <a:pPr algn="l">
              <a:lnSpc>
                <a:spcPts val="4433"/>
              </a:lnSpc>
              <a:spcBef>
                <a:spcPct val="0"/>
              </a:spcBef>
            </a:pPr>
            <a:r>
              <a:rPr lang="en-US" sz="3166">
                <a:solidFill>
                  <a:srgbClr val="FFFFFF"/>
                </a:solidFill>
                <a:latin typeface="Montserrat Classic"/>
                <a:ea typeface="Montserrat Classic"/>
                <a:cs typeface="Montserrat Classic"/>
                <a:sym typeface="Montserrat Classic"/>
              </a:rPr>
              <a:t>Motivations</a:t>
            </a:r>
          </a:p>
        </p:txBody>
      </p:sp>
      <p:sp>
        <p:nvSpPr>
          <p:cNvPr name="TextBox 26" id="26"/>
          <p:cNvSpPr txBox="true"/>
          <p:nvPr/>
        </p:nvSpPr>
        <p:spPr>
          <a:xfrm rot="0">
            <a:off x="11645534" y="1481660"/>
            <a:ext cx="3007334" cy="280670"/>
          </a:xfrm>
          <a:prstGeom prst="rect">
            <a:avLst/>
          </a:prstGeom>
        </p:spPr>
        <p:txBody>
          <a:bodyPr anchor="t" rtlCol="false" tIns="0" lIns="0" bIns="0" rIns="0">
            <a:spAutoFit/>
          </a:bodyPr>
          <a:lstStyle/>
          <a:p>
            <a:pPr algn="l">
              <a:lnSpc>
                <a:spcPts val="2380"/>
              </a:lnSpc>
              <a:spcBef>
                <a:spcPct val="0"/>
              </a:spcBef>
            </a:pPr>
            <a:r>
              <a:rPr lang="en-US" sz="1700">
                <a:solidFill>
                  <a:srgbClr val="FFFFFF"/>
                </a:solidFill>
                <a:latin typeface="Montserrat Classic"/>
                <a:ea typeface="Montserrat Classic"/>
                <a:cs typeface="Montserrat Classic"/>
                <a:sym typeface="Montserrat Classic"/>
              </a:rPr>
              <a:t>Leadership</a:t>
            </a:r>
          </a:p>
        </p:txBody>
      </p:sp>
      <p:sp>
        <p:nvSpPr>
          <p:cNvPr name="TextBox 27" id="27"/>
          <p:cNvSpPr txBox="true"/>
          <p:nvPr/>
        </p:nvSpPr>
        <p:spPr>
          <a:xfrm rot="0">
            <a:off x="11645534" y="2146287"/>
            <a:ext cx="3007334" cy="280670"/>
          </a:xfrm>
          <a:prstGeom prst="rect">
            <a:avLst/>
          </a:prstGeom>
        </p:spPr>
        <p:txBody>
          <a:bodyPr anchor="t" rtlCol="false" tIns="0" lIns="0" bIns="0" rIns="0">
            <a:spAutoFit/>
          </a:bodyPr>
          <a:lstStyle/>
          <a:p>
            <a:pPr algn="l">
              <a:lnSpc>
                <a:spcPts val="2380"/>
              </a:lnSpc>
              <a:spcBef>
                <a:spcPct val="0"/>
              </a:spcBef>
            </a:pPr>
            <a:r>
              <a:rPr lang="en-US" sz="1700">
                <a:solidFill>
                  <a:srgbClr val="FFFFFF"/>
                </a:solidFill>
                <a:latin typeface="Montserrat Classic"/>
                <a:ea typeface="Montserrat Classic"/>
                <a:cs typeface="Montserrat Classic"/>
                <a:sym typeface="Montserrat Classic"/>
              </a:rPr>
              <a:t>Adaptibilty</a:t>
            </a:r>
          </a:p>
        </p:txBody>
      </p:sp>
      <p:sp>
        <p:nvSpPr>
          <p:cNvPr name="TextBox 28" id="28"/>
          <p:cNvSpPr txBox="true"/>
          <p:nvPr/>
        </p:nvSpPr>
        <p:spPr>
          <a:xfrm rot="0">
            <a:off x="11645534" y="962025"/>
            <a:ext cx="4282117" cy="548132"/>
          </a:xfrm>
          <a:prstGeom prst="rect">
            <a:avLst/>
          </a:prstGeom>
        </p:spPr>
        <p:txBody>
          <a:bodyPr anchor="t" rtlCol="false" tIns="0" lIns="0" bIns="0" rIns="0">
            <a:spAutoFit/>
          </a:bodyPr>
          <a:lstStyle/>
          <a:p>
            <a:pPr algn="l">
              <a:lnSpc>
                <a:spcPts val="4438"/>
              </a:lnSpc>
              <a:spcBef>
                <a:spcPct val="0"/>
              </a:spcBef>
            </a:pPr>
            <a:r>
              <a:rPr lang="en-US" sz="3170">
                <a:solidFill>
                  <a:srgbClr val="FFFFFF"/>
                </a:solidFill>
                <a:latin typeface="Montserrat Classic"/>
                <a:ea typeface="Montserrat Classic"/>
                <a:cs typeface="Montserrat Classic"/>
                <a:sym typeface="Montserrat Classic"/>
              </a:rPr>
              <a:t>Personality</a:t>
            </a:r>
          </a:p>
        </p:txBody>
      </p:sp>
      <p:sp>
        <p:nvSpPr>
          <p:cNvPr name="TextBox 29" id="29"/>
          <p:cNvSpPr txBox="true"/>
          <p:nvPr/>
        </p:nvSpPr>
        <p:spPr>
          <a:xfrm rot="0">
            <a:off x="11645534" y="2810914"/>
            <a:ext cx="3007334" cy="280670"/>
          </a:xfrm>
          <a:prstGeom prst="rect">
            <a:avLst/>
          </a:prstGeom>
        </p:spPr>
        <p:txBody>
          <a:bodyPr anchor="t" rtlCol="false" tIns="0" lIns="0" bIns="0" rIns="0">
            <a:spAutoFit/>
          </a:bodyPr>
          <a:lstStyle/>
          <a:p>
            <a:pPr algn="l">
              <a:lnSpc>
                <a:spcPts val="2380"/>
              </a:lnSpc>
              <a:spcBef>
                <a:spcPct val="0"/>
              </a:spcBef>
            </a:pPr>
            <a:r>
              <a:rPr lang="en-US" sz="1700">
                <a:solidFill>
                  <a:srgbClr val="FFFFFF"/>
                </a:solidFill>
                <a:latin typeface="Montserrat Classic"/>
                <a:ea typeface="Montserrat Classic"/>
                <a:cs typeface="Montserrat Classic"/>
                <a:sym typeface="Montserrat Classic"/>
              </a:rPr>
              <a:t>Decision Making</a:t>
            </a:r>
          </a:p>
        </p:txBody>
      </p:sp>
      <p:sp>
        <p:nvSpPr>
          <p:cNvPr name="TextBox 30" id="30"/>
          <p:cNvSpPr txBox="true"/>
          <p:nvPr/>
        </p:nvSpPr>
        <p:spPr>
          <a:xfrm rot="0">
            <a:off x="11495249" y="4372561"/>
            <a:ext cx="4838203" cy="1930972"/>
          </a:xfrm>
          <a:prstGeom prst="rect">
            <a:avLst/>
          </a:prstGeom>
        </p:spPr>
        <p:txBody>
          <a:bodyPr anchor="t" rtlCol="false" tIns="0" lIns="0" bIns="0" rIns="0">
            <a:spAutoFit/>
          </a:bodyPr>
          <a:lstStyle/>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Feels current platforms lack adequate features for collaboration.</a:t>
            </a:r>
          </a:p>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Frustrated by the inefficiency in reporting and addressing community issues.</a:t>
            </a:r>
          </a:p>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Finds it hard to stay updated about local volunteering opportunities.</a:t>
            </a:r>
          </a:p>
          <a:p>
            <a:pPr algn="l">
              <a:lnSpc>
                <a:spcPts val="2216"/>
              </a:lnSpc>
            </a:pPr>
          </a:p>
        </p:txBody>
      </p:sp>
      <p:sp>
        <p:nvSpPr>
          <p:cNvPr name="TextBox 31" id="31"/>
          <p:cNvSpPr txBox="true"/>
          <p:nvPr/>
        </p:nvSpPr>
        <p:spPr>
          <a:xfrm rot="0">
            <a:off x="11645534" y="3691001"/>
            <a:ext cx="3832474" cy="548210"/>
          </a:xfrm>
          <a:prstGeom prst="rect">
            <a:avLst/>
          </a:prstGeom>
        </p:spPr>
        <p:txBody>
          <a:bodyPr anchor="t" rtlCol="false" tIns="0" lIns="0" bIns="0" rIns="0">
            <a:spAutoFit/>
          </a:bodyPr>
          <a:lstStyle/>
          <a:p>
            <a:pPr algn="l">
              <a:lnSpc>
                <a:spcPts val="4433"/>
              </a:lnSpc>
              <a:spcBef>
                <a:spcPct val="0"/>
              </a:spcBef>
            </a:pPr>
            <a:r>
              <a:rPr lang="en-US" sz="3166">
                <a:solidFill>
                  <a:srgbClr val="FFFFFF"/>
                </a:solidFill>
                <a:latin typeface="Montserrat Classic"/>
                <a:ea typeface="Montserrat Classic"/>
                <a:cs typeface="Montserrat Classic"/>
                <a:sym typeface="Montserrat Classic"/>
              </a:rPr>
              <a:t>Frustrations</a:t>
            </a:r>
          </a:p>
        </p:txBody>
      </p:sp>
      <p:sp>
        <p:nvSpPr>
          <p:cNvPr name="TextBox 32" id="32"/>
          <p:cNvSpPr txBox="true"/>
          <p:nvPr/>
        </p:nvSpPr>
        <p:spPr>
          <a:xfrm rot="0">
            <a:off x="11495249" y="7716583"/>
            <a:ext cx="4838203" cy="1654747"/>
          </a:xfrm>
          <a:prstGeom prst="rect">
            <a:avLst/>
          </a:prstGeom>
        </p:spPr>
        <p:txBody>
          <a:bodyPr anchor="t" rtlCol="false" tIns="0" lIns="0" bIns="0" rIns="0">
            <a:spAutoFit/>
          </a:bodyPr>
          <a:lstStyle/>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Coding for social good projects.</a:t>
            </a:r>
          </a:p>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Trekking and participating in environmental conservation activities.</a:t>
            </a:r>
          </a:p>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Playing chess and reading about sustainable living.</a:t>
            </a:r>
          </a:p>
          <a:p>
            <a:pPr algn="l">
              <a:lnSpc>
                <a:spcPts val="2216"/>
              </a:lnSpc>
            </a:pPr>
          </a:p>
        </p:txBody>
      </p:sp>
      <p:sp>
        <p:nvSpPr>
          <p:cNvPr name="TextBox 33" id="33"/>
          <p:cNvSpPr txBox="true"/>
          <p:nvPr/>
        </p:nvSpPr>
        <p:spPr>
          <a:xfrm rot="0">
            <a:off x="11644858" y="7024960"/>
            <a:ext cx="3884795" cy="548210"/>
          </a:xfrm>
          <a:prstGeom prst="rect">
            <a:avLst/>
          </a:prstGeom>
        </p:spPr>
        <p:txBody>
          <a:bodyPr anchor="t" rtlCol="false" tIns="0" lIns="0" bIns="0" rIns="0">
            <a:spAutoFit/>
          </a:bodyPr>
          <a:lstStyle/>
          <a:p>
            <a:pPr algn="l">
              <a:lnSpc>
                <a:spcPts val="4433"/>
              </a:lnSpc>
              <a:spcBef>
                <a:spcPct val="0"/>
              </a:spcBef>
            </a:pPr>
            <a:r>
              <a:rPr lang="en-US" sz="3166">
                <a:solidFill>
                  <a:srgbClr val="FFFFFF"/>
                </a:solidFill>
                <a:latin typeface="Montserrat Classic"/>
                <a:ea typeface="Montserrat Classic"/>
                <a:cs typeface="Montserrat Classic"/>
                <a:sym typeface="Montserrat Classic"/>
              </a:rPr>
              <a:t>Hobbies &amp; Interests</a:t>
            </a:r>
          </a:p>
        </p:txBody>
      </p:sp>
      <p:sp>
        <p:nvSpPr>
          <p:cNvPr name="TextBox 34" id="34"/>
          <p:cNvSpPr txBox="true"/>
          <p:nvPr/>
        </p:nvSpPr>
        <p:spPr>
          <a:xfrm rot="0">
            <a:off x="1054564" y="362628"/>
            <a:ext cx="3272334" cy="673305"/>
          </a:xfrm>
          <a:prstGeom prst="rect">
            <a:avLst/>
          </a:prstGeom>
        </p:spPr>
        <p:txBody>
          <a:bodyPr anchor="t" rtlCol="false" tIns="0" lIns="0" bIns="0" rIns="0">
            <a:spAutoFit/>
          </a:bodyPr>
          <a:lstStyle/>
          <a:p>
            <a:pPr algn="ctr">
              <a:lnSpc>
                <a:spcPts val="5413"/>
              </a:lnSpc>
              <a:spcBef>
                <a:spcPct val="0"/>
              </a:spcBef>
            </a:pPr>
            <a:r>
              <a:rPr lang="en-US" b="true" sz="3866">
                <a:solidFill>
                  <a:srgbClr val="F8F8F8"/>
                </a:solidFill>
                <a:latin typeface="Montserrat Classic Bold"/>
                <a:ea typeface="Montserrat Classic Bold"/>
                <a:cs typeface="Montserrat Classic Bold"/>
                <a:sym typeface="Montserrat Classic Bold"/>
              </a:rPr>
              <a:t>User Persona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371876" y="718101"/>
            <a:ext cx="8850797" cy="8850797"/>
          </a:xfrm>
          <a:custGeom>
            <a:avLst/>
            <a:gdLst/>
            <a:ahLst/>
            <a:cxnLst/>
            <a:rect r="r" b="b" t="t" l="l"/>
            <a:pathLst>
              <a:path h="8850797" w="8850797">
                <a:moveTo>
                  <a:pt x="0" y="0"/>
                </a:moveTo>
                <a:lnTo>
                  <a:pt x="8850797" y="0"/>
                </a:lnTo>
                <a:lnTo>
                  <a:pt x="8850797" y="8850798"/>
                </a:lnTo>
                <a:lnTo>
                  <a:pt x="0" y="88507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254224" y="4371975"/>
            <a:ext cx="3086100" cy="1543050"/>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127941" y="0"/>
                  </a:moveTo>
                  <a:lnTo>
                    <a:pt x="684859" y="0"/>
                  </a:lnTo>
                  <a:cubicBezTo>
                    <a:pt x="718791" y="0"/>
                    <a:pt x="751333" y="13479"/>
                    <a:pt x="775327" y="37473"/>
                  </a:cubicBezTo>
                  <a:cubicBezTo>
                    <a:pt x="799321" y="61467"/>
                    <a:pt x="812800" y="94009"/>
                    <a:pt x="812800" y="127941"/>
                  </a:cubicBezTo>
                  <a:lnTo>
                    <a:pt x="812800" y="278459"/>
                  </a:lnTo>
                  <a:cubicBezTo>
                    <a:pt x="812800" y="312391"/>
                    <a:pt x="799321" y="344933"/>
                    <a:pt x="775327" y="368927"/>
                  </a:cubicBezTo>
                  <a:cubicBezTo>
                    <a:pt x="751333" y="392921"/>
                    <a:pt x="718791" y="406400"/>
                    <a:pt x="684859" y="406400"/>
                  </a:cubicBezTo>
                  <a:lnTo>
                    <a:pt x="127941" y="406400"/>
                  </a:lnTo>
                  <a:cubicBezTo>
                    <a:pt x="94009" y="406400"/>
                    <a:pt x="61467" y="392921"/>
                    <a:pt x="37473" y="368927"/>
                  </a:cubicBezTo>
                  <a:cubicBezTo>
                    <a:pt x="13479" y="344933"/>
                    <a:pt x="0" y="312391"/>
                    <a:pt x="0" y="278459"/>
                  </a:cubicBezTo>
                  <a:lnTo>
                    <a:pt x="0" y="127941"/>
                  </a:lnTo>
                  <a:cubicBezTo>
                    <a:pt x="0" y="94009"/>
                    <a:pt x="13479" y="61467"/>
                    <a:pt x="37473" y="37473"/>
                  </a:cubicBezTo>
                  <a:cubicBezTo>
                    <a:pt x="61467" y="13479"/>
                    <a:pt x="94009" y="0"/>
                    <a:pt x="127941" y="0"/>
                  </a:cubicBezTo>
                  <a:close/>
                </a:path>
              </a:pathLst>
            </a:custGeom>
            <a:solidFill>
              <a:srgbClr val="000000"/>
            </a:solidFill>
          </p:spPr>
        </p:sp>
        <p:sp>
          <p:nvSpPr>
            <p:cNvPr name="TextBox 5" id="5"/>
            <p:cNvSpPr txBox="true"/>
            <p:nvPr/>
          </p:nvSpPr>
          <p:spPr>
            <a:xfrm>
              <a:off x="0" y="-76200"/>
              <a:ext cx="812800" cy="482600"/>
            </a:xfrm>
            <a:prstGeom prst="rect">
              <a:avLst/>
            </a:prstGeom>
          </p:spPr>
          <p:txBody>
            <a:bodyPr anchor="ctr" rtlCol="false" tIns="50800" lIns="50800" bIns="50800" rIns="50800"/>
            <a:lstStyle/>
            <a:p>
              <a:pPr algn="ctr">
                <a:lnSpc>
                  <a:spcPts val="4900"/>
                </a:lnSpc>
              </a:pPr>
              <a:r>
                <a:rPr lang="en-US" sz="3500">
                  <a:solidFill>
                    <a:srgbClr val="FFFFFF"/>
                  </a:solidFill>
                  <a:latin typeface="Montserrat Classic"/>
                  <a:ea typeface="Montserrat Classic"/>
                  <a:cs typeface="Montserrat Classic"/>
                  <a:sym typeface="Montserrat Classic"/>
                </a:rPr>
                <a:t>Empathy </a:t>
              </a:r>
            </a:p>
            <a:p>
              <a:pPr algn="ctr">
                <a:lnSpc>
                  <a:spcPts val="4900"/>
                </a:lnSpc>
              </a:pPr>
              <a:r>
                <a:rPr lang="en-US" sz="3500">
                  <a:solidFill>
                    <a:srgbClr val="FFFFFF"/>
                  </a:solidFill>
                  <a:latin typeface="Montserrat Classic"/>
                  <a:ea typeface="Montserrat Classic"/>
                  <a:cs typeface="Montserrat Classic"/>
                  <a:sym typeface="Montserrat Classic"/>
                </a:rPr>
                <a:t>mapping</a:t>
              </a:r>
            </a:p>
          </p:txBody>
        </p:sp>
      </p:grpSp>
      <p:sp>
        <p:nvSpPr>
          <p:cNvPr name="TextBox 6" id="6"/>
          <p:cNvSpPr txBox="true"/>
          <p:nvPr/>
        </p:nvSpPr>
        <p:spPr>
          <a:xfrm rot="0">
            <a:off x="5444404" y="4305300"/>
            <a:ext cx="1286074" cy="548210"/>
          </a:xfrm>
          <a:prstGeom prst="rect">
            <a:avLst/>
          </a:prstGeom>
        </p:spPr>
        <p:txBody>
          <a:bodyPr anchor="t" rtlCol="false" tIns="0" lIns="0" bIns="0" rIns="0">
            <a:spAutoFit/>
          </a:bodyPr>
          <a:lstStyle/>
          <a:p>
            <a:pPr algn="ctr">
              <a:lnSpc>
                <a:spcPts val="4433"/>
              </a:lnSpc>
              <a:spcBef>
                <a:spcPct val="0"/>
              </a:spcBef>
            </a:pPr>
            <a:r>
              <a:rPr lang="en-US" sz="3166">
                <a:solidFill>
                  <a:srgbClr val="FFFFFF"/>
                </a:solidFill>
                <a:latin typeface="Montserrat Classic"/>
                <a:ea typeface="Montserrat Classic"/>
                <a:cs typeface="Montserrat Classic"/>
                <a:sym typeface="Montserrat Classic"/>
              </a:rPr>
              <a:t>Thinks</a:t>
            </a:r>
          </a:p>
        </p:txBody>
      </p:sp>
      <p:sp>
        <p:nvSpPr>
          <p:cNvPr name="TextBox 7" id="7"/>
          <p:cNvSpPr txBox="true"/>
          <p:nvPr/>
        </p:nvSpPr>
        <p:spPr>
          <a:xfrm rot="0">
            <a:off x="11020866" y="4305300"/>
            <a:ext cx="988516" cy="548210"/>
          </a:xfrm>
          <a:prstGeom prst="rect">
            <a:avLst/>
          </a:prstGeom>
        </p:spPr>
        <p:txBody>
          <a:bodyPr anchor="t" rtlCol="false" tIns="0" lIns="0" bIns="0" rIns="0">
            <a:spAutoFit/>
          </a:bodyPr>
          <a:lstStyle/>
          <a:p>
            <a:pPr algn="ctr">
              <a:lnSpc>
                <a:spcPts val="4433"/>
              </a:lnSpc>
              <a:spcBef>
                <a:spcPct val="0"/>
              </a:spcBef>
            </a:pPr>
            <a:r>
              <a:rPr lang="en-US" sz="3166">
                <a:solidFill>
                  <a:srgbClr val="FFFFFF"/>
                </a:solidFill>
                <a:latin typeface="Montserrat Classic"/>
                <a:ea typeface="Montserrat Classic"/>
                <a:cs typeface="Montserrat Classic"/>
                <a:sym typeface="Montserrat Classic"/>
              </a:rPr>
              <a:t>Does</a:t>
            </a:r>
          </a:p>
        </p:txBody>
      </p:sp>
      <p:sp>
        <p:nvSpPr>
          <p:cNvPr name="TextBox 8" id="8"/>
          <p:cNvSpPr txBox="true"/>
          <p:nvPr/>
        </p:nvSpPr>
        <p:spPr>
          <a:xfrm rot="0">
            <a:off x="5581525" y="5366815"/>
            <a:ext cx="1011833" cy="548210"/>
          </a:xfrm>
          <a:prstGeom prst="rect">
            <a:avLst/>
          </a:prstGeom>
        </p:spPr>
        <p:txBody>
          <a:bodyPr anchor="t" rtlCol="false" tIns="0" lIns="0" bIns="0" rIns="0">
            <a:spAutoFit/>
          </a:bodyPr>
          <a:lstStyle/>
          <a:p>
            <a:pPr algn="ctr">
              <a:lnSpc>
                <a:spcPts val="4433"/>
              </a:lnSpc>
              <a:spcBef>
                <a:spcPct val="0"/>
              </a:spcBef>
            </a:pPr>
            <a:r>
              <a:rPr lang="en-US" sz="3166">
                <a:solidFill>
                  <a:srgbClr val="FFFFFF"/>
                </a:solidFill>
                <a:latin typeface="Montserrat Classic"/>
                <a:ea typeface="Montserrat Classic"/>
                <a:cs typeface="Montserrat Classic"/>
                <a:sym typeface="Montserrat Classic"/>
              </a:rPr>
              <a:t>Feels</a:t>
            </a:r>
          </a:p>
        </p:txBody>
      </p:sp>
      <p:sp>
        <p:nvSpPr>
          <p:cNvPr name="TextBox 9" id="9"/>
          <p:cNvSpPr txBox="true"/>
          <p:nvPr/>
        </p:nvSpPr>
        <p:spPr>
          <a:xfrm rot="0">
            <a:off x="10997549" y="5366815"/>
            <a:ext cx="1011833" cy="548210"/>
          </a:xfrm>
          <a:prstGeom prst="rect">
            <a:avLst/>
          </a:prstGeom>
        </p:spPr>
        <p:txBody>
          <a:bodyPr anchor="t" rtlCol="false" tIns="0" lIns="0" bIns="0" rIns="0">
            <a:spAutoFit/>
          </a:bodyPr>
          <a:lstStyle/>
          <a:p>
            <a:pPr algn="ctr">
              <a:lnSpc>
                <a:spcPts val="4433"/>
              </a:lnSpc>
              <a:spcBef>
                <a:spcPct val="0"/>
              </a:spcBef>
            </a:pPr>
            <a:r>
              <a:rPr lang="en-US" sz="3166">
                <a:solidFill>
                  <a:srgbClr val="FFFFFF"/>
                </a:solidFill>
                <a:latin typeface="Montserrat Classic"/>
                <a:ea typeface="Montserrat Classic"/>
                <a:cs typeface="Montserrat Classic"/>
                <a:sym typeface="Montserrat Classic"/>
              </a:rPr>
              <a:t>Says</a:t>
            </a:r>
          </a:p>
        </p:txBody>
      </p:sp>
      <p:sp>
        <p:nvSpPr>
          <p:cNvPr name="TextBox 10" id="10"/>
          <p:cNvSpPr txBox="true"/>
          <p:nvPr/>
        </p:nvSpPr>
        <p:spPr>
          <a:xfrm rot="0">
            <a:off x="873719" y="1245469"/>
            <a:ext cx="7923555" cy="3126506"/>
          </a:xfrm>
          <a:prstGeom prst="rect">
            <a:avLst/>
          </a:prstGeom>
        </p:spPr>
        <p:txBody>
          <a:bodyPr anchor="t" rtlCol="false" tIns="0" lIns="0" bIns="0" rIns="0">
            <a:spAutoFit/>
          </a:bodyPr>
          <a:lstStyle/>
          <a:p>
            <a:pPr algn="l" marL="547135" indent="-273567" lvl="1">
              <a:lnSpc>
                <a:spcPts val="3547"/>
              </a:lnSpc>
              <a:spcBef>
                <a:spcPct val="0"/>
              </a:spcBef>
              <a:buFont typeface="Arial"/>
              <a:buChar char="•"/>
            </a:pPr>
            <a:r>
              <a:rPr lang="en-US" sz="2534">
                <a:solidFill>
                  <a:srgbClr val="FFFFFF"/>
                </a:solidFill>
                <a:latin typeface="Montserrat Classic"/>
                <a:ea typeface="Montserrat Classic"/>
                <a:cs typeface="Montserrat Classic"/>
                <a:sym typeface="Montserrat Classic"/>
              </a:rPr>
              <a:t>“H</a:t>
            </a:r>
            <a:r>
              <a:rPr lang="en-US" sz="2534">
                <a:solidFill>
                  <a:srgbClr val="FFFFFF"/>
                </a:solidFill>
                <a:latin typeface="Montserrat Classic"/>
                <a:ea typeface="Montserrat Classic"/>
                <a:cs typeface="Montserrat Classic"/>
                <a:sym typeface="Montserrat Classic"/>
              </a:rPr>
              <a:t>ow can I use my tech skills to make a real difference?”</a:t>
            </a:r>
          </a:p>
          <a:p>
            <a:pPr algn="l" marL="547135" indent="-273567" lvl="1">
              <a:lnSpc>
                <a:spcPts val="3547"/>
              </a:lnSpc>
              <a:spcBef>
                <a:spcPct val="0"/>
              </a:spcBef>
              <a:buFont typeface="Arial"/>
              <a:buChar char="•"/>
            </a:pPr>
            <a:r>
              <a:rPr lang="en-US" sz="2534">
                <a:solidFill>
                  <a:srgbClr val="FFFFFF"/>
                </a:solidFill>
                <a:latin typeface="Montserrat Classic"/>
                <a:ea typeface="Montserrat Classic"/>
                <a:cs typeface="Montserrat Classic"/>
                <a:sym typeface="Montserrat Classic"/>
              </a:rPr>
              <a:t>“There should be a better way to track and collaborate on community projects.”</a:t>
            </a:r>
          </a:p>
          <a:p>
            <a:pPr algn="l" marL="547135" indent="-273567" lvl="1">
              <a:lnSpc>
                <a:spcPts val="3547"/>
              </a:lnSpc>
              <a:spcBef>
                <a:spcPct val="0"/>
              </a:spcBef>
              <a:buFont typeface="Arial"/>
              <a:buChar char="•"/>
            </a:pPr>
            <a:r>
              <a:rPr lang="en-US" sz="2534">
                <a:solidFill>
                  <a:srgbClr val="FFFFFF"/>
                </a:solidFill>
                <a:latin typeface="Montserrat Classic"/>
                <a:ea typeface="Montserrat Classic"/>
                <a:cs typeface="Montserrat Classic"/>
                <a:sym typeface="Montserrat Classic"/>
              </a:rPr>
              <a:t>“Are donations and efforts being used transparently?”</a:t>
            </a:r>
          </a:p>
          <a:p>
            <a:pPr algn="l">
              <a:lnSpc>
                <a:spcPts val="3547"/>
              </a:lnSpc>
              <a:spcBef>
                <a:spcPct val="0"/>
              </a:spcBef>
            </a:pPr>
          </a:p>
        </p:txBody>
      </p:sp>
      <p:sp>
        <p:nvSpPr>
          <p:cNvPr name="TextBox 11" id="11"/>
          <p:cNvSpPr txBox="true"/>
          <p:nvPr/>
        </p:nvSpPr>
        <p:spPr>
          <a:xfrm rot="0">
            <a:off x="10011662" y="1245469"/>
            <a:ext cx="7848800" cy="2679071"/>
          </a:xfrm>
          <a:prstGeom prst="rect">
            <a:avLst/>
          </a:prstGeom>
        </p:spPr>
        <p:txBody>
          <a:bodyPr anchor="t" rtlCol="false" tIns="0" lIns="0" bIns="0" rIns="0">
            <a:spAutoFit/>
          </a:bodyPr>
          <a:lstStyle/>
          <a:p>
            <a:pPr algn="l" marL="545096" indent="-272548" lvl="1">
              <a:lnSpc>
                <a:spcPts val="3534"/>
              </a:lnSpc>
              <a:spcBef>
                <a:spcPct val="0"/>
              </a:spcBef>
              <a:buFont typeface="Arial"/>
              <a:buChar char="•"/>
            </a:pPr>
            <a:r>
              <a:rPr lang="en-US" sz="2524">
                <a:solidFill>
                  <a:srgbClr val="FFFFFF"/>
                </a:solidFill>
                <a:latin typeface="Montserrat Classic"/>
                <a:ea typeface="Montserrat Classic"/>
                <a:cs typeface="Montserrat Classic"/>
                <a:sym typeface="Montserrat Classic"/>
              </a:rPr>
              <a:t>V</a:t>
            </a:r>
            <a:r>
              <a:rPr lang="en-US" sz="2524">
                <a:solidFill>
                  <a:srgbClr val="FFFFFF"/>
                </a:solidFill>
                <a:latin typeface="Montserrat Classic"/>
                <a:ea typeface="Montserrat Classic"/>
                <a:cs typeface="Montserrat Classic"/>
                <a:sym typeface="Montserrat Classic"/>
              </a:rPr>
              <a:t>olunteers regularly for clean-up drives</a:t>
            </a:r>
          </a:p>
          <a:p>
            <a:pPr algn="l" marL="545096" indent="-272548" lvl="1">
              <a:lnSpc>
                <a:spcPts val="3534"/>
              </a:lnSpc>
              <a:spcBef>
                <a:spcPct val="0"/>
              </a:spcBef>
              <a:buFont typeface="Arial"/>
              <a:buChar char="•"/>
            </a:pPr>
            <a:r>
              <a:rPr lang="en-US" sz="2524">
                <a:solidFill>
                  <a:srgbClr val="FFFFFF"/>
                </a:solidFill>
                <a:latin typeface="Montserrat Classic"/>
                <a:ea typeface="Montserrat Classic"/>
                <a:cs typeface="Montserrat Classic"/>
                <a:sym typeface="Montserrat Classic"/>
              </a:rPr>
              <a:t>Organizes events at work</a:t>
            </a:r>
          </a:p>
          <a:p>
            <a:pPr algn="l" marL="545096" indent="-272548" lvl="1">
              <a:lnSpc>
                <a:spcPts val="3534"/>
              </a:lnSpc>
              <a:spcBef>
                <a:spcPct val="0"/>
              </a:spcBef>
              <a:buFont typeface="Arial"/>
              <a:buChar char="•"/>
            </a:pPr>
            <a:r>
              <a:rPr lang="en-US" sz="2524">
                <a:solidFill>
                  <a:srgbClr val="FFFFFF"/>
                </a:solidFill>
                <a:latin typeface="Montserrat Classic"/>
                <a:ea typeface="Montserrat Classic"/>
                <a:cs typeface="Montserrat Classic"/>
                <a:sym typeface="Montserrat Classic"/>
              </a:rPr>
              <a:t>Explores tech solutions for social good</a:t>
            </a:r>
          </a:p>
          <a:p>
            <a:pPr algn="l" marL="545096" indent="-272548" lvl="1">
              <a:lnSpc>
                <a:spcPts val="3534"/>
              </a:lnSpc>
              <a:spcBef>
                <a:spcPct val="0"/>
              </a:spcBef>
              <a:buFont typeface="Arial"/>
              <a:buChar char="•"/>
            </a:pPr>
            <a:r>
              <a:rPr lang="en-US" sz="2524">
                <a:solidFill>
                  <a:srgbClr val="FFFFFF"/>
                </a:solidFill>
                <a:latin typeface="Montserrat Classic"/>
                <a:ea typeface="Montserrat Classic"/>
                <a:cs typeface="Montserrat Classic"/>
                <a:sym typeface="Montserrat Classic"/>
              </a:rPr>
              <a:t>Participates in environmental and conservation activities</a:t>
            </a:r>
          </a:p>
          <a:p>
            <a:pPr algn="l">
              <a:lnSpc>
                <a:spcPts val="3534"/>
              </a:lnSpc>
              <a:spcBef>
                <a:spcPct val="0"/>
              </a:spcBef>
            </a:pPr>
          </a:p>
        </p:txBody>
      </p:sp>
      <p:sp>
        <p:nvSpPr>
          <p:cNvPr name="TextBox 12" id="12"/>
          <p:cNvSpPr txBox="true"/>
          <p:nvPr/>
        </p:nvSpPr>
        <p:spPr>
          <a:xfrm rot="0">
            <a:off x="680790" y="5857875"/>
            <a:ext cx="7382170" cy="4022217"/>
          </a:xfrm>
          <a:prstGeom prst="rect">
            <a:avLst/>
          </a:prstGeom>
        </p:spPr>
        <p:txBody>
          <a:bodyPr anchor="t" rtlCol="false" tIns="0" lIns="0" bIns="0" rIns="0">
            <a:spAutoFit/>
          </a:bodyPr>
          <a:lstStyle/>
          <a:p>
            <a:pPr algn="l" marL="544068" indent="-272034" lvl="1">
              <a:lnSpc>
                <a:spcPts val="3528"/>
              </a:lnSpc>
              <a:spcBef>
                <a:spcPct val="0"/>
              </a:spcBef>
              <a:buFont typeface="Arial"/>
              <a:buChar char="•"/>
            </a:pPr>
            <a:r>
              <a:rPr lang="en-US" sz="2520">
                <a:solidFill>
                  <a:srgbClr val="FFFFFF"/>
                </a:solidFill>
                <a:latin typeface="Montserrat Classic"/>
                <a:ea typeface="Montserrat Classic"/>
                <a:cs typeface="Montserrat Classic"/>
                <a:sym typeface="Montserrat Classic"/>
              </a:rPr>
              <a:t>Frustrated by the lack of transparency and collaboration t</a:t>
            </a:r>
            <a:r>
              <a:rPr lang="en-US" sz="2520">
                <a:solidFill>
                  <a:srgbClr val="FFFFFF"/>
                </a:solidFill>
                <a:latin typeface="Montserrat Classic"/>
                <a:ea typeface="Montserrat Classic"/>
                <a:cs typeface="Montserrat Classic"/>
                <a:sym typeface="Montserrat Classic"/>
              </a:rPr>
              <a:t>ools</a:t>
            </a:r>
          </a:p>
          <a:p>
            <a:pPr algn="l" marL="544068" indent="-272034" lvl="1">
              <a:lnSpc>
                <a:spcPts val="3528"/>
              </a:lnSpc>
              <a:spcBef>
                <a:spcPct val="0"/>
              </a:spcBef>
              <a:buFont typeface="Arial"/>
              <a:buChar char="•"/>
            </a:pPr>
            <a:r>
              <a:rPr lang="en-US" sz="2520">
                <a:solidFill>
                  <a:srgbClr val="FFFFFF"/>
                </a:solidFill>
                <a:latin typeface="Montserrat Classic"/>
                <a:ea typeface="Montserrat Classic"/>
                <a:cs typeface="Montserrat Classic"/>
                <a:sym typeface="Montserrat Classic"/>
              </a:rPr>
              <a:t>Motivated and fulfilled when contributing to social causes</a:t>
            </a:r>
          </a:p>
          <a:p>
            <a:pPr algn="l" marL="544068" indent="-272034" lvl="1">
              <a:lnSpc>
                <a:spcPts val="3528"/>
              </a:lnSpc>
              <a:spcBef>
                <a:spcPct val="0"/>
              </a:spcBef>
              <a:buFont typeface="Arial"/>
              <a:buChar char="•"/>
            </a:pPr>
            <a:r>
              <a:rPr lang="en-US" sz="2520">
                <a:solidFill>
                  <a:srgbClr val="FFFFFF"/>
                </a:solidFill>
                <a:latin typeface="Montserrat Classic"/>
                <a:ea typeface="Montserrat Classic"/>
                <a:cs typeface="Montserrat Classic"/>
                <a:sym typeface="Montserrat Classic"/>
              </a:rPr>
              <a:t>Inspired by collective action and grassroots change</a:t>
            </a:r>
          </a:p>
          <a:p>
            <a:pPr algn="l" marL="544068" indent="-272034" lvl="1">
              <a:lnSpc>
                <a:spcPts val="3528"/>
              </a:lnSpc>
              <a:spcBef>
                <a:spcPct val="0"/>
              </a:spcBef>
              <a:buFont typeface="Arial"/>
              <a:buChar char="•"/>
            </a:pPr>
            <a:r>
              <a:rPr lang="en-US" sz="2520">
                <a:solidFill>
                  <a:srgbClr val="FFFFFF"/>
                </a:solidFill>
                <a:latin typeface="Montserrat Classic"/>
                <a:ea typeface="Montserrat Classic"/>
                <a:cs typeface="Montserrat Classic"/>
                <a:sym typeface="Montserrat Classic"/>
              </a:rPr>
              <a:t>Anxious about missing out on local volunteering opportunities</a:t>
            </a:r>
          </a:p>
          <a:p>
            <a:pPr algn="l">
              <a:lnSpc>
                <a:spcPts val="3528"/>
              </a:lnSpc>
              <a:spcBef>
                <a:spcPct val="0"/>
              </a:spcBef>
            </a:pPr>
          </a:p>
        </p:txBody>
      </p:sp>
      <p:sp>
        <p:nvSpPr>
          <p:cNvPr name="TextBox 13" id="13"/>
          <p:cNvSpPr txBox="true"/>
          <p:nvPr/>
        </p:nvSpPr>
        <p:spPr>
          <a:xfrm rot="0">
            <a:off x="9623397" y="6131687"/>
            <a:ext cx="7635903" cy="3126613"/>
          </a:xfrm>
          <a:prstGeom prst="rect">
            <a:avLst/>
          </a:prstGeom>
        </p:spPr>
        <p:txBody>
          <a:bodyPr anchor="t" rtlCol="false" tIns="0" lIns="0" bIns="0" rIns="0">
            <a:spAutoFit/>
          </a:bodyPr>
          <a:lstStyle/>
          <a:p>
            <a:pPr algn="l" marL="546226" indent="-273113" lvl="1">
              <a:lnSpc>
                <a:spcPts val="3541"/>
              </a:lnSpc>
              <a:spcBef>
                <a:spcPct val="0"/>
              </a:spcBef>
              <a:buFont typeface="Arial"/>
              <a:buChar char="•"/>
            </a:pPr>
            <a:r>
              <a:rPr lang="en-US" sz="2529">
                <a:solidFill>
                  <a:srgbClr val="FFFFFF"/>
                </a:solidFill>
                <a:latin typeface="Montserrat Classic"/>
                <a:ea typeface="Montserrat Classic"/>
                <a:cs typeface="Montserrat Classic"/>
                <a:sym typeface="Montserrat Classic"/>
              </a:rPr>
              <a:t>“We need better tools to organize and collaborate on c</a:t>
            </a:r>
            <a:r>
              <a:rPr lang="en-US" sz="2529">
                <a:solidFill>
                  <a:srgbClr val="FFFFFF"/>
                </a:solidFill>
                <a:latin typeface="Montserrat Classic"/>
                <a:ea typeface="Montserrat Classic"/>
                <a:cs typeface="Montserrat Classic"/>
                <a:sym typeface="Montserrat Classic"/>
              </a:rPr>
              <a:t>ommunity efforts.”</a:t>
            </a:r>
          </a:p>
          <a:p>
            <a:pPr algn="l" marL="546226" indent="-273113" lvl="1">
              <a:lnSpc>
                <a:spcPts val="3541"/>
              </a:lnSpc>
              <a:spcBef>
                <a:spcPct val="0"/>
              </a:spcBef>
              <a:buFont typeface="Arial"/>
              <a:buChar char="•"/>
            </a:pPr>
            <a:r>
              <a:rPr lang="en-US" sz="2529">
                <a:solidFill>
                  <a:srgbClr val="FFFFFF"/>
                </a:solidFill>
                <a:latin typeface="Montserrat Classic"/>
                <a:ea typeface="Montserrat Classic"/>
                <a:cs typeface="Montserrat Classic"/>
                <a:sym typeface="Montserrat Classic"/>
              </a:rPr>
              <a:t>“I want to contribute more effectively using my skills.”</a:t>
            </a:r>
          </a:p>
          <a:p>
            <a:pPr algn="l" marL="546226" indent="-273113" lvl="1">
              <a:lnSpc>
                <a:spcPts val="3541"/>
              </a:lnSpc>
              <a:spcBef>
                <a:spcPct val="0"/>
              </a:spcBef>
              <a:buFont typeface="Arial"/>
              <a:buChar char="•"/>
            </a:pPr>
            <a:r>
              <a:rPr lang="en-US" sz="2529">
                <a:solidFill>
                  <a:srgbClr val="FFFFFF"/>
                </a:solidFill>
                <a:latin typeface="Montserrat Classic"/>
                <a:ea typeface="Montserrat Classic"/>
                <a:cs typeface="Montserrat Classic"/>
                <a:sym typeface="Montserrat Classic"/>
              </a:rPr>
              <a:t>“It's hard to find and stay updated on real volunteering opportunities.”</a:t>
            </a:r>
          </a:p>
          <a:p>
            <a:pPr algn="l">
              <a:lnSpc>
                <a:spcPts val="3541"/>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C89116">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5381462" cy="10287000"/>
            <a:chOff x="0" y="0"/>
            <a:chExt cx="1417340" cy="2709333"/>
          </a:xfrm>
        </p:grpSpPr>
        <p:sp>
          <p:nvSpPr>
            <p:cNvPr name="Freeform 3" id="3"/>
            <p:cNvSpPr/>
            <p:nvPr/>
          </p:nvSpPr>
          <p:spPr>
            <a:xfrm flipH="false" flipV="false" rot="0">
              <a:off x="0" y="0"/>
              <a:ext cx="1417340" cy="2709333"/>
            </a:xfrm>
            <a:custGeom>
              <a:avLst/>
              <a:gdLst/>
              <a:ahLst/>
              <a:cxnLst/>
              <a:rect r="r" b="b" t="t" l="l"/>
              <a:pathLst>
                <a:path h="2709333" w="1417340">
                  <a:moveTo>
                    <a:pt x="0" y="0"/>
                  </a:moveTo>
                  <a:lnTo>
                    <a:pt x="1417340" y="0"/>
                  </a:lnTo>
                  <a:lnTo>
                    <a:pt x="1417340" y="2709333"/>
                  </a:lnTo>
                  <a:lnTo>
                    <a:pt x="0" y="2709333"/>
                  </a:lnTo>
                  <a:close/>
                </a:path>
              </a:pathLst>
            </a:custGeom>
            <a:solidFill>
              <a:srgbClr val="7D5740"/>
            </a:solidFill>
          </p:spPr>
        </p:sp>
        <p:sp>
          <p:nvSpPr>
            <p:cNvPr name="TextBox 4" id="4"/>
            <p:cNvSpPr txBox="true"/>
            <p:nvPr/>
          </p:nvSpPr>
          <p:spPr>
            <a:xfrm>
              <a:off x="0" y="-38100"/>
              <a:ext cx="1417340"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041091" y="0"/>
            <a:ext cx="2053034" cy="10287000"/>
            <a:chOff x="0" y="0"/>
            <a:chExt cx="540717" cy="2709333"/>
          </a:xfrm>
        </p:grpSpPr>
        <p:sp>
          <p:nvSpPr>
            <p:cNvPr name="Freeform 6" id="6"/>
            <p:cNvSpPr/>
            <p:nvPr/>
          </p:nvSpPr>
          <p:spPr>
            <a:xfrm flipH="false" flipV="false" rot="0">
              <a:off x="0" y="0"/>
              <a:ext cx="540717" cy="2709333"/>
            </a:xfrm>
            <a:custGeom>
              <a:avLst/>
              <a:gdLst/>
              <a:ahLst/>
              <a:cxnLst/>
              <a:rect r="r" b="b" t="t" l="l"/>
              <a:pathLst>
                <a:path h="2709333" w="540717">
                  <a:moveTo>
                    <a:pt x="0" y="0"/>
                  </a:moveTo>
                  <a:lnTo>
                    <a:pt x="540717" y="0"/>
                  </a:lnTo>
                  <a:lnTo>
                    <a:pt x="540717" y="2709333"/>
                  </a:lnTo>
                  <a:lnTo>
                    <a:pt x="0" y="2709333"/>
                  </a:lnTo>
                  <a:close/>
                </a:path>
              </a:pathLst>
            </a:custGeom>
            <a:solidFill>
              <a:srgbClr val="7D5740"/>
            </a:solidFill>
          </p:spPr>
        </p:sp>
        <p:sp>
          <p:nvSpPr>
            <p:cNvPr name="TextBox 7" id="7"/>
            <p:cNvSpPr txBox="true"/>
            <p:nvPr/>
          </p:nvSpPr>
          <p:spPr>
            <a:xfrm>
              <a:off x="0" y="-38100"/>
              <a:ext cx="540717" cy="2747433"/>
            </a:xfrm>
            <a:prstGeom prst="rect">
              <a:avLst/>
            </a:prstGeom>
          </p:spPr>
          <p:txBody>
            <a:bodyPr anchor="ctr" rtlCol="false" tIns="50800" lIns="50800" bIns="50800" rIns="50800"/>
            <a:lstStyle/>
            <a:p>
              <a:pPr algn="ctr">
                <a:lnSpc>
                  <a:spcPts val="2659"/>
                </a:lnSpc>
                <a:spcBef>
                  <a:spcPct val="0"/>
                </a:spcBef>
              </a:pPr>
            </a:p>
          </p:txBody>
        </p:sp>
      </p:grpSp>
      <p:pic>
        <p:nvPicPr>
          <p:cNvPr name="Picture 8" id="8"/>
          <p:cNvPicPr>
            <a:picLocks noChangeAspect="true"/>
          </p:cNvPicPr>
          <p:nvPr/>
        </p:nvPicPr>
        <p:blipFill>
          <a:blip r:embed="rId2"/>
          <a:stretch>
            <a:fillRect/>
          </a:stretch>
        </p:blipFill>
        <p:spPr>
          <a:xfrm rot="0">
            <a:off x="11324326" y="1531125"/>
            <a:ext cx="3854492" cy="803019"/>
          </a:xfrm>
          <a:prstGeom prst="rect">
            <a:avLst/>
          </a:prstGeom>
        </p:spPr>
      </p:pic>
      <p:pic>
        <p:nvPicPr>
          <p:cNvPr name="Picture 9" id="9"/>
          <p:cNvPicPr>
            <a:picLocks noChangeAspect="true"/>
          </p:cNvPicPr>
          <p:nvPr/>
        </p:nvPicPr>
        <p:blipFill>
          <a:blip r:embed="rId3"/>
          <a:stretch>
            <a:fillRect/>
          </a:stretch>
        </p:blipFill>
        <p:spPr>
          <a:xfrm rot="0">
            <a:off x="11324326" y="2191474"/>
            <a:ext cx="3854492" cy="803019"/>
          </a:xfrm>
          <a:prstGeom prst="rect">
            <a:avLst/>
          </a:prstGeom>
        </p:spPr>
      </p:pic>
      <p:pic>
        <p:nvPicPr>
          <p:cNvPr name="Picture 10" id="10"/>
          <p:cNvPicPr>
            <a:picLocks noChangeAspect="true"/>
          </p:cNvPicPr>
          <p:nvPr/>
        </p:nvPicPr>
        <p:blipFill>
          <a:blip r:embed="rId4"/>
          <a:stretch>
            <a:fillRect/>
          </a:stretch>
        </p:blipFill>
        <p:spPr>
          <a:xfrm rot="0">
            <a:off x="11323650" y="2813971"/>
            <a:ext cx="3854492" cy="803019"/>
          </a:xfrm>
          <a:prstGeom prst="rect">
            <a:avLst/>
          </a:prstGeom>
        </p:spPr>
      </p:pic>
      <p:grpSp>
        <p:nvGrpSpPr>
          <p:cNvPr name="Group 11" id="11"/>
          <p:cNvGrpSpPr/>
          <p:nvPr/>
        </p:nvGrpSpPr>
        <p:grpSpPr>
          <a:xfrm rot="0">
            <a:off x="1028700" y="1197469"/>
            <a:ext cx="3506556" cy="5575438"/>
            <a:chOff x="0" y="0"/>
            <a:chExt cx="4675408" cy="7433917"/>
          </a:xfrm>
        </p:grpSpPr>
        <p:grpSp>
          <p:nvGrpSpPr>
            <p:cNvPr name="Group 12" id="12"/>
            <p:cNvGrpSpPr/>
            <p:nvPr/>
          </p:nvGrpSpPr>
          <p:grpSpPr>
            <a:xfrm rot="0">
              <a:off x="0" y="0"/>
              <a:ext cx="4675408" cy="7433917"/>
              <a:chOff x="0" y="0"/>
              <a:chExt cx="1693329" cy="2692400"/>
            </a:xfrm>
          </p:grpSpPr>
          <p:sp>
            <p:nvSpPr>
              <p:cNvPr name="Freeform 13" id="13"/>
              <p:cNvSpPr/>
              <p:nvPr/>
            </p:nvSpPr>
            <p:spPr>
              <a:xfrm flipH="false" flipV="false" rot="0">
                <a:off x="0" y="0"/>
                <a:ext cx="1693418" cy="2692400"/>
              </a:xfrm>
              <a:custGeom>
                <a:avLst/>
                <a:gdLst/>
                <a:ahLst/>
                <a:cxnLst/>
                <a:rect r="r" b="b" t="t" l="l"/>
                <a:pathLst>
                  <a:path h="2692400" w="1693418">
                    <a:moveTo>
                      <a:pt x="846709" y="0"/>
                    </a:moveTo>
                    <a:cubicBezTo>
                      <a:pt x="379095" y="0"/>
                      <a:pt x="0" y="379095"/>
                      <a:pt x="0" y="846709"/>
                    </a:cubicBezTo>
                    <a:lnTo>
                      <a:pt x="0" y="1845818"/>
                    </a:lnTo>
                    <a:cubicBezTo>
                      <a:pt x="0" y="2313305"/>
                      <a:pt x="379095" y="2692400"/>
                      <a:pt x="846709" y="2692400"/>
                    </a:cubicBezTo>
                    <a:cubicBezTo>
                      <a:pt x="1314323" y="2692400"/>
                      <a:pt x="1693418" y="2313305"/>
                      <a:pt x="1693418" y="1845691"/>
                    </a:cubicBezTo>
                    <a:lnTo>
                      <a:pt x="1693418" y="846709"/>
                    </a:lnTo>
                    <a:cubicBezTo>
                      <a:pt x="1693291" y="379095"/>
                      <a:pt x="1314323" y="0"/>
                      <a:pt x="846709" y="0"/>
                    </a:cubicBezTo>
                    <a:close/>
                  </a:path>
                </a:pathLst>
              </a:custGeom>
              <a:solidFill>
                <a:srgbClr val="1D110F"/>
              </a:solidFill>
              <a:ln w="12700">
                <a:solidFill>
                  <a:srgbClr val="000000"/>
                </a:solidFill>
              </a:ln>
            </p:spPr>
          </p:sp>
        </p:grpSp>
        <p:grpSp>
          <p:nvGrpSpPr>
            <p:cNvPr name="Group 14" id="14"/>
            <p:cNvGrpSpPr/>
            <p:nvPr/>
          </p:nvGrpSpPr>
          <p:grpSpPr>
            <a:xfrm rot="0">
              <a:off x="182402" y="290020"/>
              <a:ext cx="4310604" cy="6853878"/>
              <a:chOff x="0" y="0"/>
              <a:chExt cx="1693329" cy="2692400"/>
            </a:xfrm>
          </p:grpSpPr>
          <p:sp>
            <p:nvSpPr>
              <p:cNvPr name="Freeform 15" id="15"/>
              <p:cNvSpPr/>
              <p:nvPr/>
            </p:nvSpPr>
            <p:spPr>
              <a:xfrm flipH="false" flipV="false" rot="0">
                <a:off x="0" y="0"/>
                <a:ext cx="1693418" cy="2692400"/>
              </a:xfrm>
              <a:custGeom>
                <a:avLst/>
                <a:gdLst/>
                <a:ahLst/>
                <a:cxnLst/>
                <a:rect r="r" b="b" t="t" l="l"/>
                <a:pathLst>
                  <a:path h="2692400" w="1693418">
                    <a:moveTo>
                      <a:pt x="846709" y="0"/>
                    </a:moveTo>
                    <a:cubicBezTo>
                      <a:pt x="379095" y="0"/>
                      <a:pt x="0" y="379095"/>
                      <a:pt x="0" y="846709"/>
                    </a:cubicBezTo>
                    <a:lnTo>
                      <a:pt x="0" y="1845818"/>
                    </a:lnTo>
                    <a:cubicBezTo>
                      <a:pt x="0" y="2313305"/>
                      <a:pt x="379095" y="2692400"/>
                      <a:pt x="846709" y="2692400"/>
                    </a:cubicBezTo>
                    <a:cubicBezTo>
                      <a:pt x="1314323" y="2692400"/>
                      <a:pt x="1693418" y="2313305"/>
                      <a:pt x="1693418" y="1845691"/>
                    </a:cubicBezTo>
                    <a:lnTo>
                      <a:pt x="1693418" y="846709"/>
                    </a:lnTo>
                    <a:cubicBezTo>
                      <a:pt x="1693291" y="379095"/>
                      <a:pt x="1314323" y="0"/>
                      <a:pt x="846709" y="0"/>
                    </a:cubicBezTo>
                    <a:close/>
                  </a:path>
                </a:pathLst>
              </a:custGeom>
              <a:blipFill>
                <a:blip r:embed="rId5"/>
                <a:stretch>
                  <a:fillRect l="-29496" t="0" r="-29496" b="0"/>
                </a:stretch>
              </a:blipFill>
            </p:spPr>
          </p:sp>
        </p:grpSp>
      </p:grpSp>
      <p:sp>
        <p:nvSpPr>
          <p:cNvPr name="TextBox 16" id="16"/>
          <p:cNvSpPr txBox="true"/>
          <p:nvPr/>
        </p:nvSpPr>
        <p:spPr>
          <a:xfrm rot="0">
            <a:off x="549672" y="6858242"/>
            <a:ext cx="4282117" cy="703986"/>
          </a:xfrm>
          <a:prstGeom prst="rect">
            <a:avLst/>
          </a:prstGeom>
        </p:spPr>
        <p:txBody>
          <a:bodyPr anchor="t" rtlCol="false" tIns="0" lIns="0" bIns="0" rIns="0">
            <a:spAutoFit/>
          </a:bodyPr>
          <a:lstStyle/>
          <a:p>
            <a:pPr algn="ctr">
              <a:lnSpc>
                <a:spcPts val="5822"/>
              </a:lnSpc>
              <a:spcBef>
                <a:spcPct val="0"/>
              </a:spcBef>
            </a:pPr>
            <a:r>
              <a:rPr lang="en-US" b="true" sz="4159">
                <a:solidFill>
                  <a:srgbClr val="FFFFFF"/>
                </a:solidFill>
                <a:latin typeface="Montserrat Ultra-Bold"/>
                <a:ea typeface="Montserrat Ultra-Bold"/>
                <a:cs typeface="Montserrat Ultra-Bold"/>
                <a:sym typeface="Montserrat Ultra-Bold"/>
              </a:rPr>
              <a:t>Ananya Singh</a:t>
            </a:r>
          </a:p>
        </p:txBody>
      </p:sp>
      <p:sp>
        <p:nvSpPr>
          <p:cNvPr name="TextBox 17" id="17"/>
          <p:cNvSpPr txBox="true"/>
          <p:nvPr/>
        </p:nvSpPr>
        <p:spPr>
          <a:xfrm rot="0">
            <a:off x="771562" y="7513826"/>
            <a:ext cx="3838338" cy="415652"/>
          </a:xfrm>
          <a:prstGeom prst="rect">
            <a:avLst/>
          </a:prstGeom>
        </p:spPr>
        <p:txBody>
          <a:bodyPr anchor="t" rtlCol="false" tIns="0" lIns="0" bIns="0" rIns="0">
            <a:spAutoFit/>
          </a:bodyPr>
          <a:lstStyle/>
          <a:p>
            <a:pPr algn="ctr">
              <a:lnSpc>
                <a:spcPts val="3340"/>
              </a:lnSpc>
              <a:spcBef>
                <a:spcPct val="0"/>
              </a:spcBef>
            </a:pPr>
            <a:r>
              <a:rPr lang="en-US" sz="2385">
                <a:solidFill>
                  <a:srgbClr val="FFFFFF"/>
                </a:solidFill>
                <a:latin typeface="Montserrat Classic"/>
                <a:ea typeface="Montserrat Classic"/>
                <a:cs typeface="Montserrat Classic"/>
                <a:sym typeface="Montserrat Classic"/>
              </a:rPr>
              <a:t>Content Creator</a:t>
            </a:r>
          </a:p>
        </p:txBody>
      </p:sp>
      <p:sp>
        <p:nvSpPr>
          <p:cNvPr name="TextBox 18" id="18"/>
          <p:cNvSpPr txBox="true"/>
          <p:nvPr/>
        </p:nvSpPr>
        <p:spPr>
          <a:xfrm rot="0">
            <a:off x="289982" y="8010005"/>
            <a:ext cx="4801498" cy="750200"/>
          </a:xfrm>
          <a:prstGeom prst="rect">
            <a:avLst/>
          </a:prstGeom>
        </p:spPr>
        <p:txBody>
          <a:bodyPr anchor="t" rtlCol="false" tIns="0" lIns="0" bIns="0" rIns="0">
            <a:spAutoFit/>
          </a:bodyPr>
          <a:lstStyle/>
          <a:p>
            <a:pPr algn="ctr">
              <a:lnSpc>
                <a:spcPts val="3009"/>
              </a:lnSpc>
            </a:pPr>
            <a:r>
              <a:rPr lang="en-US" sz="1993">
                <a:solidFill>
                  <a:srgbClr val="FFFFFF"/>
                </a:solidFill>
                <a:latin typeface="Montserrat Classic"/>
                <a:ea typeface="Montserrat Classic"/>
                <a:cs typeface="Montserrat Classic"/>
                <a:sym typeface="Montserrat Classic"/>
              </a:rPr>
              <a:t>Age: 24</a:t>
            </a:r>
          </a:p>
          <a:p>
            <a:pPr algn="ctr">
              <a:lnSpc>
                <a:spcPts val="3009"/>
              </a:lnSpc>
            </a:pPr>
            <a:r>
              <a:rPr lang="en-US" sz="1993">
                <a:solidFill>
                  <a:srgbClr val="FFFFFF"/>
                </a:solidFill>
                <a:latin typeface="Montserrat Classic"/>
                <a:ea typeface="Montserrat Classic"/>
                <a:cs typeface="Montserrat Classic"/>
                <a:sym typeface="Montserrat Classic"/>
              </a:rPr>
              <a:t>Location: Jaipur, India</a:t>
            </a:r>
          </a:p>
        </p:txBody>
      </p:sp>
      <p:sp>
        <p:nvSpPr>
          <p:cNvPr name="TextBox 19" id="19"/>
          <p:cNvSpPr txBox="true"/>
          <p:nvPr/>
        </p:nvSpPr>
        <p:spPr>
          <a:xfrm rot="0">
            <a:off x="6092957" y="962025"/>
            <a:ext cx="3832474" cy="548210"/>
          </a:xfrm>
          <a:prstGeom prst="rect">
            <a:avLst/>
          </a:prstGeom>
        </p:spPr>
        <p:txBody>
          <a:bodyPr anchor="t" rtlCol="false" tIns="0" lIns="0" bIns="0" rIns="0">
            <a:spAutoFit/>
          </a:bodyPr>
          <a:lstStyle/>
          <a:p>
            <a:pPr algn="l">
              <a:lnSpc>
                <a:spcPts val="4433"/>
              </a:lnSpc>
              <a:spcBef>
                <a:spcPct val="0"/>
              </a:spcBef>
            </a:pPr>
            <a:r>
              <a:rPr lang="en-US" sz="3166">
                <a:solidFill>
                  <a:srgbClr val="FFFFFF"/>
                </a:solidFill>
                <a:latin typeface="Montserrat Classic"/>
                <a:ea typeface="Montserrat Classic"/>
                <a:cs typeface="Montserrat Classic"/>
                <a:sym typeface="Montserrat Classic"/>
              </a:rPr>
              <a:t>Description</a:t>
            </a:r>
          </a:p>
        </p:txBody>
      </p:sp>
      <p:sp>
        <p:nvSpPr>
          <p:cNvPr name="TextBox 20" id="20"/>
          <p:cNvSpPr txBox="true"/>
          <p:nvPr/>
        </p:nvSpPr>
        <p:spPr>
          <a:xfrm rot="0">
            <a:off x="6092957" y="1554803"/>
            <a:ext cx="4838203" cy="1378522"/>
          </a:xfrm>
          <a:prstGeom prst="rect">
            <a:avLst/>
          </a:prstGeom>
        </p:spPr>
        <p:txBody>
          <a:bodyPr anchor="t" rtlCol="false" tIns="0" lIns="0" bIns="0" rIns="0">
            <a:spAutoFit/>
          </a:bodyPr>
          <a:lstStyle/>
          <a:p>
            <a:pPr algn="l">
              <a:lnSpc>
                <a:spcPts val="2216"/>
              </a:lnSpc>
            </a:pPr>
            <a:r>
              <a:rPr lang="en-US" sz="1704">
                <a:solidFill>
                  <a:srgbClr val="FFFFFF"/>
                </a:solidFill>
                <a:latin typeface="Montserrat Classic"/>
                <a:ea typeface="Montserrat Classic"/>
                <a:cs typeface="Montserrat Classic"/>
                <a:sym typeface="Montserrat Classic"/>
              </a:rPr>
              <a:t>A creative individual who uses her platform to promote social causes and community initiatives. Ananya frequently collaborates with NGOs to amplify their campaigns and raise awareness about pressing issues.</a:t>
            </a:r>
          </a:p>
        </p:txBody>
      </p:sp>
      <p:sp>
        <p:nvSpPr>
          <p:cNvPr name="TextBox 21" id="21"/>
          <p:cNvSpPr txBox="true"/>
          <p:nvPr/>
        </p:nvSpPr>
        <p:spPr>
          <a:xfrm rot="0">
            <a:off x="6094397" y="3691001"/>
            <a:ext cx="3832474" cy="548210"/>
          </a:xfrm>
          <a:prstGeom prst="rect">
            <a:avLst/>
          </a:prstGeom>
        </p:spPr>
        <p:txBody>
          <a:bodyPr anchor="t" rtlCol="false" tIns="0" lIns="0" bIns="0" rIns="0">
            <a:spAutoFit/>
          </a:bodyPr>
          <a:lstStyle/>
          <a:p>
            <a:pPr algn="l">
              <a:lnSpc>
                <a:spcPts val="4433"/>
              </a:lnSpc>
              <a:spcBef>
                <a:spcPct val="0"/>
              </a:spcBef>
            </a:pPr>
            <a:r>
              <a:rPr lang="en-US" sz="3166">
                <a:solidFill>
                  <a:srgbClr val="FFFFFF"/>
                </a:solidFill>
                <a:latin typeface="Montserrat Classic"/>
                <a:ea typeface="Montserrat Classic"/>
                <a:cs typeface="Montserrat Classic"/>
                <a:sym typeface="Montserrat Classic"/>
              </a:rPr>
              <a:t>Goals</a:t>
            </a:r>
          </a:p>
        </p:txBody>
      </p:sp>
      <p:sp>
        <p:nvSpPr>
          <p:cNvPr name="TextBox 22" id="22"/>
          <p:cNvSpPr txBox="true"/>
          <p:nvPr/>
        </p:nvSpPr>
        <p:spPr>
          <a:xfrm rot="0">
            <a:off x="5949406" y="4359468"/>
            <a:ext cx="4838203" cy="2207197"/>
          </a:xfrm>
          <a:prstGeom prst="rect">
            <a:avLst/>
          </a:prstGeom>
        </p:spPr>
        <p:txBody>
          <a:bodyPr anchor="t" rtlCol="false" tIns="0" lIns="0" bIns="0" rIns="0">
            <a:spAutoFit/>
          </a:bodyPr>
          <a:lstStyle/>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Wants to use her skills to create a wider reach for community service initiatives.</a:t>
            </a:r>
          </a:p>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Seeks an app that can streamline donation processes and improve participation in events.</a:t>
            </a:r>
          </a:p>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Aims to educate her audience about local and global social challenges.</a:t>
            </a:r>
          </a:p>
          <a:p>
            <a:pPr algn="l">
              <a:lnSpc>
                <a:spcPts val="2216"/>
              </a:lnSpc>
            </a:pPr>
          </a:p>
        </p:txBody>
      </p:sp>
      <p:sp>
        <p:nvSpPr>
          <p:cNvPr name="TextBox 23" id="23"/>
          <p:cNvSpPr txBox="true"/>
          <p:nvPr/>
        </p:nvSpPr>
        <p:spPr>
          <a:xfrm rot="0">
            <a:off x="5949406" y="7716583"/>
            <a:ext cx="4838203" cy="1930972"/>
          </a:xfrm>
          <a:prstGeom prst="rect">
            <a:avLst/>
          </a:prstGeom>
        </p:spPr>
        <p:txBody>
          <a:bodyPr anchor="t" rtlCol="false" tIns="0" lIns="0" bIns="0" rIns="0">
            <a:spAutoFit/>
          </a:bodyPr>
          <a:lstStyle/>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Finds joy in seeing her content inspire others to take action.</a:t>
            </a:r>
          </a:p>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Motivated by the opportunity to connect people with meaningful causes.</a:t>
            </a:r>
          </a:p>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Drawn to platforms that align with her values of compassion and empathy.</a:t>
            </a:r>
          </a:p>
          <a:p>
            <a:pPr algn="l">
              <a:lnSpc>
                <a:spcPts val="2216"/>
              </a:lnSpc>
            </a:pPr>
          </a:p>
        </p:txBody>
      </p:sp>
      <p:sp>
        <p:nvSpPr>
          <p:cNvPr name="TextBox 24" id="24"/>
          <p:cNvSpPr txBox="true"/>
          <p:nvPr/>
        </p:nvSpPr>
        <p:spPr>
          <a:xfrm rot="0">
            <a:off x="6092281" y="7024960"/>
            <a:ext cx="3832474" cy="548210"/>
          </a:xfrm>
          <a:prstGeom prst="rect">
            <a:avLst/>
          </a:prstGeom>
        </p:spPr>
        <p:txBody>
          <a:bodyPr anchor="t" rtlCol="false" tIns="0" lIns="0" bIns="0" rIns="0">
            <a:spAutoFit/>
          </a:bodyPr>
          <a:lstStyle/>
          <a:p>
            <a:pPr algn="l">
              <a:lnSpc>
                <a:spcPts val="4433"/>
              </a:lnSpc>
              <a:spcBef>
                <a:spcPct val="0"/>
              </a:spcBef>
            </a:pPr>
            <a:r>
              <a:rPr lang="en-US" sz="3166">
                <a:solidFill>
                  <a:srgbClr val="FFFFFF"/>
                </a:solidFill>
                <a:latin typeface="Montserrat Classic"/>
                <a:ea typeface="Montserrat Classic"/>
                <a:cs typeface="Montserrat Classic"/>
                <a:sym typeface="Montserrat Classic"/>
              </a:rPr>
              <a:t>Motivations</a:t>
            </a:r>
          </a:p>
        </p:txBody>
      </p:sp>
      <p:sp>
        <p:nvSpPr>
          <p:cNvPr name="TextBox 25" id="25"/>
          <p:cNvSpPr txBox="true"/>
          <p:nvPr/>
        </p:nvSpPr>
        <p:spPr>
          <a:xfrm rot="0">
            <a:off x="11645534" y="1481660"/>
            <a:ext cx="3007334" cy="280670"/>
          </a:xfrm>
          <a:prstGeom prst="rect">
            <a:avLst/>
          </a:prstGeom>
        </p:spPr>
        <p:txBody>
          <a:bodyPr anchor="t" rtlCol="false" tIns="0" lIns="0" bIns="0" rIns="0">
            <a:spAutoFit/>
          </a:bodyPr>
          <a:lstStyle/>
          <a:p>
            <a:pPr algn="l">
              <a:lnSpc>
                <a:spcPts val="2380"/>
              </a:lnSpc>
              <a:spcBef>
                <a:spcPct val="0"/>
              </a:spcBef>
            </a:pPr>
            <a:r>
              <a:rPr lang="en-US" sz="1700">
                <a:solidFill>
                  <a:srgbClr val="FFFFFF"/>
                </a:solidFill>
                <a:latin typeface="Montserrat Classic"/>
                <a:ea typeface="Montserrat Classic"/>
                <a:cs typeface="Montserrat Classic"/>
                <a:sym typeface="Montserrat Classic"/>
              </a:rPr>
              <a:t>Leadership</a:t>
            </a:r>
          </a:p>
        </p:txBody>
      </p:sp>
      <p:sp>
        <p:nvSpPr>
          <p:cNvPr name="TextBox 26" id="26"/>
          <p:cNvSpPr txBox="true"/>
          <p:nvPr/>
        </p:nvSpPr>
        <p:spPr>
          <a:xfrm rot="0">
            <a:off x="11645534" y="2146287"/>
            <a:ext cx="3007334" cy="280670"/>
          </a:xfrm>
          <a:prstGeom prst="rect">
            <a:avLst/>
          </a:prstGeom>
        </p:spPr>
        <p:txBody>
          <a:bodyPr anchor="t" rtlCol="false" tIns="0" lIns="0" bIns="0" rIns="0">
            <a:spAutoFit/>
          </a:bodyPr>
          <a:lstStyle/>
          <a:p>
            <a:pPr algn="l">
              <a:lnSpc>
                <a:spcPts val="2380"/>
              </a:lnSpc>
              <a:spcBef>
                <a:spcPct val="0"/>
              </a:spcBef>
            </a:pPr>
            <a:r>
              <a:rPr lang="en-US" sz="1700">
                <a:solidFill>
                  <a:srgbClr val="FFFFFF"/>
                </a:solidFill>
                <a:latin typeface="Montserrat Classic"/>
                <a:ea typeface="Montserrat Classic"/>
                <a:cs typeface="Montserrat Classic"/>
                <a:sym typeface="Montserrat Classic"/>
              </a:rPr>
              <a:t>Adaptibilty</a:t>
            </a:r>
          </a:p>
        </p:txBody>
      </p:sp>
      <p:sp>
        <p:nvSpPr>
          <p:cNvPr name="TextBox 27" id="27"/>
          <p:cNvSpPr txBox="true"/>
          <p:nvPr/>
        </p:nvSpPr>
        <p:spPr>
          <a:xfrm rot="0">
            <a:off x="11645534" y="962025"/>
            <a:ext cx="4282117" cy="548132"/>
          </a:xfrm>
          <a:prstGeom prst="rect">
            <a:avLst/>
          </a:prstGeom>
        </p:spPr>
        <p:txBody>
          <a:bodyPr anchor="t" rtlCol="false" tIns="0" lIns="0" bIns="0" rIns="0">
            <a:spAutoFit/>
          </a:bodyPr>
          <a:lstStyle/>
          <a:p>
            <a:pPr algn="l">
              <a:lnSpc>
                <a:spcPts val="4438"/>
              </a:lnSpc>
              <a:spcBef>
                <a:spcPct val="0"/>
              </a:spcBef>
            </a:pPr>
            <a:r>
              <a:rPr lang="en-US" sz="3170">
                <a:solidFill>
                  <a:srgbClr val="FFFFFF"/>
                </a:solidFill>
                <a:latin typeface="Montserrat Classic"/>
                <a:ea typeface="Montserrat Classic"/>
                <a:cs typeface="Montserrat Classic"/>
                <a:sym typeface="Montserrat Classic"/>
              </a:rPr>
              <a:t>Personality</a:t>
            </a:r>
          </a:p>
        </p:txBody>
      </p:sp>
      <p:sp>
        <p:nvSpPr>
          <p:cNvPr name="TextBox 28" id="28"/>
          <p:cNvSpPr txBox="true"/>
          <p:nvPr/>
        </p:nvSpPr>
        <p:spPr>
          <a:xfrm rot="0">
            <a:off x="11645534" y="2810914"/>
            <a:ext cx="3007334" cy="280670"/>
          </a:xfrm>
          <a:prstGeom prst="rect">
            <a:avLst/>
          </a:prstGeom>
        </p:spPr>
        <p:txBody>
          <a:bodyPr anchor="t" rtlCol="false" tIns="0" lIns="0" bIns="0" rIns="0">
            <a:spAutoFit/>
          </a:bodyPr>
          <a:lstStyle/>
          <a:p>
            <a:pPr algn="l">
              <a:lnSpc>
                <a:spcPts val="2380"/>
              </a:lnSpc>
              <a:spcBef>
                <a:spcPct val="0"/>
              </a:spcBef>
            </a:pPr>
            <a:r>
              <a:rPr lang="en-US" sz="1700">
                <a:solidFill>
                  <a:srgbClr val="FFFFFF"/>
                </a:solidFill>
                <a:latin typeface="Montserrat Classic"/>
                <a:ea typeface="Montserrat Classic"/>
                <a:cs typeface="Montserrat Classic"/>
                <a:sym typeface="Montserrat Classic"/>
              </a:rPr>
              <a:t>Decision Making</a:t>
            </a:r>
          </a:p>
        </p:txBody>
      </p:sp>
      <p:sp>
        <p:nvSpPr>
          <p:cNvPr name="TextBox 29" id="29"/>
          <p:cNvSpPr txBox="true"/>
          <p:nvPr/>
        </p:nvSpPr>
        <p:spPr>
          <a:xfrm rot="0">
            <a:off x="11495249" y="4372561"/>
            <a:ext cx="4838203" cy="2207197"/>
          </a:xfrm>
          <a:prstGeom prst="rect">
            <a:avLst/>
          </a:prstGeom>
        </p:spPr>
        <p:txBody>
          <a:bodyPr anchor="t" rtlCol="false" tIns="0" lIns="0" bIns="0" rIns="0">
            <a:spAutoFit/>
          </a:bodyPr>
          <a:lstStyle/>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Struggles to find authentic organizations for collaboration.</a:t>
            </a:r>
          </a:p>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Feels current apps don’t cater to the needs of creators who promote social causes.</a:t>
            </a:r>
          </a:p>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Lacks tools to track the impact of her contributions.</a:t>
            </a:r>
          </a:p>
          <a:p>
            <a:pPr algn="l">
              <a:lnSpc>
                <a:spcPts val="2216"/>
              </a:lnSpc>
            </a:pPr>
          </a:p>
        </p:txBody>
      </p:sp>
      <p:sp>
        <p:nvSpPr>
          <p:cNvPr name="TextBox 30" id="30"/>
          <p:cNvSpPr txBox="true"/>
          <p:nvPr/>
        </p:nvSpPr>
        <p:spPr>
          <a:xfrm rot="0">
            <a:off x="11645534" y="3691001"/>
            <a:ext cx="3832474" cy="548210"/>
          </a:xfrm>
          <a:prstGeom prst="rect">
            <a:avLst/>
          </a:prstGeom>
        </p:spPr>
        <p:txBody>
          <a:bodyPr anchor="t" rtlCol="false" tIns="0" lIns="0" bIns="0" rIns="0">
            <a:spAutoFit/>
          </a:bodyPr>
          <a:lstStyle/>
          <a:p>
            <a:pPr algn="l">
              <a:lnSpc>
                <a:spcPts val="4433"/>
              </a:lnSpc>
              <a:spcBef>
                <a:spcPct val="0"/>
              </a:spcBef>
            </a:pPr>
            <a:r>
              <a:rPr lang="en-US" sz="3166">
                <a:solidFill>
                  <a:srgbClr val="FFFFFF"/>
                </a:solidFill>
                <a:latin typeface="Montserrat Classic"/>
                <a:ea typeface="Montserrat Classic"/>
                <a:cs typeface="Montserrat Classic"/>
                <a:sym typeface="Montserrat Classic"/>
              </a:rPr>
              <a:t>Frustrations</a:t>
            </a:r>
          </a:p>
        </p:txBody>
      </p:sp>
      <p:sp>
        <p:nvSpPr>
          <p:cNvPr name="TextBox 31" id="31"/>
          <p:cNvSpPr txBox="true"/>
          <p:nvPr/>
        </p:nvSpPr>
        <p:spPr>
          <a:xfrm rot="0">
            <a:off x="11495249" y="7716583"/>
            <a:ext cx="4838203" cy="1930972"/>
          </a:xfrm>
          <a:prstGeom prst="rect">
            <a:avLst/>
          </a:prstGeom>
        </p:spPr>
        <p:txBody>
          <a:bodyPr anchor="t" rtlCol="false" tIns="0" lIns="0" bIns="0" rIns="0">
            <a:spAutoFit/>
          </a:bodyPr>
          <a:lstStyle/>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Photography and storytelling for social impact.</a:t>
            </a:r>
          </a:p>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Traveling to learn about different cultures and their challenges.</a:t>
            </a:r>
          </a:p>
          <a:p>
            <a:pPr algn="l" marL="368104" indent="-184052" lvl="1">
              <a:lnSpc>
                <a:spcPts val="2216"/>
              </a:lnSpc>
              <a:buFont typeface="Arial"/>
              <a:buChar char="•"/>
            </a:pPr>
            <a:r>
              <a:rPr lang="en-US" sz="1704">
                <a:solidFill>
                  <a:srgbClr val="FFFFFF"/>
                </a:solidFill>
                <a:latin typeface="Montserrat Classic"/>
                <a:ea typeface="Montserrat Classic"/>
                <a:cs typeface="Montserrat Classic"/>
                <a:sym typeface="Montserrat Classic"/>
              </a:rPr>
              <a:t>Organizing community meetups and workshops.</a:t>
            </a:r>
          </a:p>
          <a:p>
            <a:pPr algn="l">
              <a:lnSpc>
                <a:spcPts val="2216"/>
              </a:lnSpc>
            </a:pPr>
          </a:p>
        </p:txBody>
      </p:sp>
      <p:sp>
        <p:nvSpPr>
          <p:cNvPr name="TextBox 32" id="32"/>
          <p:cNvSpPr txBox="true"/>
          <p:nvPr/>
        </p:nvSpPr>
        <p:spPr>
          <a:xfrm rot="0">
            <a:off x="11644858" y="7024960"/>
            <a:ext cx="3884795" cy="548210"/>
          </a:xfrm>
          <a:prstGeom prst="rect">
            <a:avLst/>
          </a:prstGeom>
        </p:spPr>
        <p:txBody>
          <a:bodyPr anchor="t" rtlCol="false" tIns="0" lIns="0" bIns="0" rIns="0">
            <a:spAutoFit/>
          </a:bodyPr>
          <a:lstStyle/>
          <a:p>
            <a:pPr algn="l">
              <a:lnSpc>
                <a:spcPts val="4433"/>
              </a:lnSpc>
              <a:spcBef>
                <a:spcPct val="0"/>
              </a:spcBef>
            </a:pPr>
            <a:r>
              <a:rPr lang="en-US" sz="3166">
                <a:solidFill>
                  <a:srgbClr val="FFFFFF"/>
                </a:solidFill>
                <a:latin typeface="Montserrat Classic"/>
                <a:ea typeface="Montserrat Classic"/>
                <a:cs typeface="Montserrat Classic"/>
                <a:sym typeface="Montserrat Classic"/>
              </a:rPr>
              <a:t>Hobbies &amp; Interests</a:t>
            </a:r>
          </a:p>
        </p:txBody>
      </p:sp>
      <p:sp>
        <p:nvSpPr>
          <p:cNvPr name="TextBox 33" id="33"/>
          <p:cNvSpPr txBox="true"/>
          <p:nvPr/>
        </p:nvSpPr>
        <p:spPr>
          <a:xfrm rot="0">
            <a:off x="1054564" y="362628"/>
            <a:ext cx="3272334" cy="673305"/>
          </a:xfrm>
          <a:prstGeom prst="rect">
            <a:avLst/>
          </a:prstGeom>
        </p:spPr>
        <p:txBody>
          <a:bodyPr anchor="t" rtlCol="false" tIns="0" lIns="0" bIns="0" rIns="0">
            <a:spAutoFit/>
          </a:bodyPr>
          <a:lstStyle/>
          <a:p>
            <a:pPr algn="ctr">
              <a:lnSpc>
                <a:spcPts val="5413"/>
              </a:lnSpc>
              <a:spcBef>
                <a:spcPct val="0"/>
              </a:spcBef>
            </a:pPr>
            <a:r>
              <a:rPr lang="en-US" b="true" sz="3866">
                <a:solidFill>
                  <a:srgbClr val="F8F8F8"/>
                </a:solidFill>
                <a:latin typeface="Montserrat Classic Bold"/>
                <a:ea typeface="Montserrat Classic Bold"/>
                <a:cs typeface="Montserrat Classic Bold"/>
                <a:sym typeface="Montserrat Classic Bold"/>
              </a:rPr>
              <a:t>User Persona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4371876" y="718101"/>
            <a:ext cx="8850797" cy="8850797"/>
          </a:xfrm>
          <a:custGeom>
            <a:avLst/>
            <a:gdLst/>
            <a:ahLst/>
            <a:cxnLst/>
            <a:rect r="r" b="b" t="t" l="l"/>
            <a:pathLst>
              <a:path h="8850797" w="8850797">
                <a:moveTo>
                  <a:pt x="0" y="0"/>
                </a:moveTo>
                <a:lnTo>
                  <a:pt x="8850797" y="0"/>
                </a:lnTo>
                <a:lnTo>
                  <a:pt x="8850797" y="8850798"/>
                </a:lnTo>
                <a:lnTo>
                  <a:pt x="0" y="88507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254224" y="4371975"/>
            <a:ext cx="3086100" cy="1543050"/>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127941" y="0"/>
                  </a:moveTo>
                  <a:lnTo>
                    <a:pt x="684859" y="0"/>
                  </a:lnTo>
                  <a:cubicBezTo>
                    <a:pt x="718791" y="0"/>
                    <a:pt x="751333" y="13479"/>
                    <a:pt x="775327" y="37473"/>
                  </a:cubicBezTo>
                  <a:cubicBezTo>
                    <a:pt x="799321" y="61467"/>
                    <a:pt x="812800" y="94009"/>
                    <a:pt x="812800" y="127941"/>
                  </a:cubicBezTo>
                  <a:lnTo>
                    <a:pt x="812800" y="278459"/>
                  </a:lnTo>
                  <a:cubicBezTo>
                    <a:pt x="812800" y="312391"/>
                    <a:pt x="799321" y="344933"/>
                    <a:pt x="775327" y="368927"/>
                  </a:cubicBezTo>
                  <a:cubicBezTo>
                    <a:pt x="751333" y="392921"/>
                    <a:pt x="718791" y="406400"/>
                    <a:pt x="684859" y="406400"/>
                  </a:cubicBezTo>
                  <a:lnTo>
                    <a:pt x="127941" y="406400"/>
                  </a:lnTo>
                  <a:cubicBezTo>
                    <a:pt x="94009" y="406400"/>
                    <a:pt x="61467" y="392921"/>
                    <a:pt x="37473" y="368927"/>
                  </a:cubicBezTo>
                  <a:cubicBezTo>
                    <a:pt x="13479" y="344933"/>
                    <a:pt x="0" y="312391"/>
                    <a:pt x="0" y="278459"/>
                  </a:cubicBezTo>
                  <a:lnTo>
                    <a:pt x="0" y="127941"/>
                  </a:lnTo>
                  <a:cubicBezTo>
                    <a:pt x="0" y="94009"/>
                    <a:pt x="13479" y="61467"/>
                    <a:pt x="37473" y="37473"/>
                  </a:cubicBezTo>
                  <a:cubicBezTo>
                    <a:pt x="61467" y="13479"/>
                    <a:pt x="94009" y="0"/>
                    <a:pt x="127941" y="0"/>
                  </a:cubicBezTo>
                  <a:close/>
                </a:path>
              </a:pathLst>
            </a:custGeom>
            <a:solidFill>
              <a:srgbClr val="000000"/>
            </a:solidFill>
          </p:spPr>
        </p:sp>
        <p:sp>
          <p:nvSpPr>
            <p:cNvPr name="TextBox 5" id="5"/>
            <p:cNvSpPr txBox="true"/>
            <p:nvPr/>
          </p:nvSpPr>
          <p:spPr>
            <a:xfrm>
              <a:off x="0" y="-76200"/>
              <a:ext cx="812800" cy="482600"/>
            </a:xfrm>
            <a:prstGeom prst="rect">
              <a:avLst/>
            </a:prstGeom>
          </p:spPr>
          <p:txBody>
            <a:bodyPr anchor="ctr" rtlCol="false" tIns="50800" lIns="50800" bIns="50800" rIns="50800"/>
            <a:lstStyle/>
            <a:p>
              <a:pPr algn="ctr">
                <a:lnSpc>
                  <a:spcPts val="4900"/>
                </a:lnSpc>
              </a:pPr>
              <a:r>
                <a:rPr lang="en-US" sz="3500">
                  <a:solidFill>
                    <a:srgbClr val="FFFFFF"/>
                  </a:solidFill>
                  <a:latin typeface="Montserrat Classic"/>
                  <a:ea typeface="Montserrat Classic"/>
                  <a:cs typeface="Montserrat Classic"/>
                  <a:sym typeface="Montserrat Classic"/>
                </a:rPr>
                <a:t>Empathy </a:t>
              </a:r>
            </a:p>
            <a:p>
              <a:pPr algn="ctr">
                <a:lnSpc>
                  <a:spcPts val="4900"/>
                </a:lnSpc>
              </a:pPr>
              <a:r>
                <a:rPr lang="en-US" sz="3500">
                  <a:solidFill>
                    <a:srgbClr val="FFFFFF"/>
                  </a:solidFill>
                  <a:latin typeface="Montserrat Classic"/>
                  <a:ea typeface="Montserrat Classic"/>
                  <a:cs typeface="Montserrat Classic"/>
                  <a:sym typeface="Montserrat Classic"/>
                </a:rPr>
                <a:t>mapping</a:t>
              </a:r>
            </a:p>
          </p:txBody>
        </p:sp>
      </p:grpSp>
      <p:sp>
        <p:nvSpPr>
          <p:cNvPr name="TextBox 6" id="6"/>
          <p:cNvSpPr txBox="true"/>
          <p:nvPr/>
        </p:nvSpPr>
        <p:spPr>
          <a:xfrm rot="0">
            <a:off x="5444404" y="4305300"/>
            <a:ext cx="1286074" cy="548210"/>
          </a:xfrm>
          <a:prstGeom prst="rect">
            <a:avLst/>
          </a:prstGeom>
        </p:spPr>
        <p:txBody>
          <a:bodyPr anchor="t" rtlCol="false" tIns="0" lIns="0" bIns="0" rIns="0">
            <a:spAutoFit/>
          </a:bodyPr>
          <a:lstStyle/>
          <a:p>
            <a:pPr algn="ctr">
              <a:lnSpc>
                <a:spcPts val="4433"/>
              </a:lnSpc>
              <a:spcBef>
                <a:spcPct val="0"/>
              </a:spcBef>
            </a:pPr>
            <a:r>
              <a:rPr lang="en-US" sz="3166">
                <a:solidFill>
                  <a:srgbClr val="FFFFFF"/>
                </a:solidFill>
                <a:latin typeface="Montserrat Classic"/>
                <a:ea typeface="Montserrat Classic"/>
                <a:cs typeface="Montserrat Classic"/>
                <a:sym typeface="Montserrat Classic"/>
              </a:rPr>
              <a:t>Thinks</a:t>
            </a:r>
          </a:p>
        </p:txBody>
      </p:sp>
      <p:sp>
        <p:nvSpPr>
          <p:cNvPr name="TextBox 7" id="7"/>
          <p:cNvSpPr txBox="true"/>
          <p:nvPr/>
        </p:nvSpPr>
        <p:spPr>
          <a:xfrm rot="0">
            <a:off x="11020866" y="4305300"/>
            <a:ext cx="988516" cy="548210"/>
          </a:xfrm>
          <a:prstGeom prst="rect">
            <a:avLst/>
          </a:prstGeom>
        </p:spPr>
        <p:txBody>
          <a:bodyPr anchor="t" rtlCol="false" tIns="0" lIns="0" bIns="0" rIns="0">
            <a:spAutoFit/>
          </a:bodyPr>
          <a:lstStyle/>
          <a:p>
            <a:pPr algn="ctr">
              <a:lnSpc>
                <a:spcPts val="4433"/>
              </a:lnSpc>
              <a:spcBef>
                <a:spcPct val="0"/>
              </a:spcBef>
            </a:pPr>
            <a:r>
              <a:rPr lang="en-US" sz="3166">
                <a:solidFill>
                  <a:srgbClr val="FFFFFF"/>
                </a:solidFill>
                <a:latin typeface="Montserrat Classic"/>
                <a:ea typeface="Montserrat Classic"/>
                <a:cs typeface="Montserrat Classic"/>
                <a:sym typeface="Montserrat Classic"/>
              </a:rPr>
              <a:t>Does</a:t>
            </a:r>
          </a:p>
        </p:txBody>
      </p:sp>
      <p:sp>
        <p:nvSpPr>
          <p:cNvPr name="TextBox 8" id="8"/>
          <p:cNvSpPr txBox="true"/>
          <p:nvPr/>
        </p:nvSpPr>
        <p:spPr>
          <a:xfrm rot="0">
            <a:off x="5581525" y="5366815"/>
            <a:ext cx="1011833" cy="548210"/>
          </a:xfrm>
          <a:prstGeom prst="rect">
            <a:avLst/>
          </a:prstGeom>
        </p:spPr>
        <p:txBody>
          <a:bodyPr anchor="t" rtlCol="false" tIns="0" lIns="0" bIns="0" rIns="0">
            <a:spAutoFit/>
          </a:bodyPr>
          <a:lstStyle/>
          <a:p>
            <a:pPr algn="ctr">
              <a:lnSpc>
                <a:spcPts val="4433"/>
              </a:lnSpc>
              <a:spcBef>
                <a:spcPct val="0"/>
              </a:spcBef>
            </a:pPr>
            <a:r>
              <a:rPr lang="en-US" sz="3166">
                <a:solidFill>
                  <a:srgbClr val="FFFFFF"/>
                </a:solidFill>
                <a:latin typeface="Montserrat Classic"/>
                <a:ea typeface="Montserrat Classic"/>
                <a:cs typeface="Montserrat Classic"/>
                <a:sym typeface="Montserrat Classic"/>
              </a:rPr>
              <a:t>Feels</a:t>
            </a:r>
          </a:p>
        </p:txBody>
      </p:sp>
      <p:sp>
        <p:nvSpPr>
          <p:cNvPr name="TextBox 9" id="9"/>
          <p:cNvSpPr txBox="true"/>
          <p:nvPr/>
        </p:nvSpPr>
        <p:spPr>
          <a:xfrm rot="0">
            <a:off x="10997549" y="5366815"/>
            <a:ext cx="1011833" cy="548210"/>
          </a:xfrm>
          <a:prstGeom prst="rect">
            <a:avLst/>
          </a:prstGeom>
        </p:spPr>
        <p:txBody>
          <a:bodyPr anchor="t" rtlCol="false" tIns="0" lIns="0" bIns="0" rIns="0">
            <a:spAutoFit/>
          </a:bodyPr>
          <a:lstStyle/>
          <a:p>
            <a:pPr algn="ctr">
              <a:lnSpc>
                <a:spcPts val="4433"/>
              </a:lnSpc>
              <a:spcBef>
                <a:spcPct val="0"/>
              </a:spcBef>
            </a:pPr>
            <a:r>
              <a:rPr lang="en-US" sz="3166">
                <a:solidFill>
                  <a:srgbClr val="FFFFFF"/>
                </a:solidFill>
                <a:latin typeface="Montserrat Classic"/>
                <a:ea typeface="Montserrat Classic"/>
                <a:cs typeface="Montserrat Classic"/>
                <a:sym typeface="Montserrat Classic"/>
              </a:rPr>
              <a:t>Says</a:t>
            </a:r>
          </a:p>
        </p:txBody>
      </p:sp>
      <p:sp>
        <p:nvSpPr>
          <p:cNvPr name="TextBox 10" id="10"/>
          <p:cNvSpPr txBox="true"/>
          <p:nvPr/>
        </p:nvSpPr>
        <p:spPr>
          <a:xfrm rot="0">
            <a:off x="191940" y="971550"/>
            <a:ext cx="7998940" cy="3126613"/>
          </a:xfrm>
          <a:prstGeom prst="rect">
            <a:avLst/>
          </a:prstGeom>
        </p:spPr>
        <p:txBody>
          <a:bodyPr anchor="t" rtlCol="false" tIns="0" lIns="0" bIns="0" rIns="0">
            <a:spAutoFit/>
          </a:bodyPr>
          <a:lstStyle/>
          <a:p>
            <a:pPr algn="l" marL="546226" indent="-273113" lvl="1">
              <a:lnSpc>
                <a:spcPts val="3541"/>
              </a:lnSpc>
              <a:spcBef>
                <a:spcPct val="0"/>
              </a:spcBef>
              <a:buFont typeface="Arial"/>
              <a:buChar char="•"/>
            </a:pPr>
            <a:r>
              <a:rPr lang="en-US" sz="2529">
                <a:solidFill>
                  <a:srgbClr val="FFFFFF"/>
                </a:solidFill>
                <a:latin typeface="Montserrat Classic"/>
                <a:ea typeface="Montserrat Classic"/>
                <a:cs typeface="Montserrat Classic"/>
                <a:sym typeface="Montserrat Classic"/>
              </a:rPr>
              <a:t>H</a:t>
            </a:r>
            <a:r>
              <a:rPr lang="en-US" sz="2529">
                <a:solidFill>
                  <a:srgbClr val="FFFFFF"/>
                </a:solidFill>
                <a:latin typeface="Montserrat Classic"/>
                <a:ea typeface="Montserrat Classic"/>
                <a:cs typeface="Montserrat Classic"/>
                <a:sym typeface="Montserrat Classic"/>
              </a:rPr>
              <a:t>ow can I use my content to inspire real social change?”</a:t>
            </a:r>
          </a:p>
          <a:p>
            <a:pPr algn="l" marL="546226" indent="-273113" lvl="1">
              <a:lnSpc>
                <a:spcPts val="3541"/>
              </a:lnSpc>
              <a:spcBef>
                <a:spcPct val="0"/>
              </a:spcBef>
              <a:buFont typeface="Arial"/>
              <a:buChar char="•"/>
            </a:pPr>
            <a:r>
              <a:rPr lang="en-US" sz="2529">
                <a:solidFill>
                  <a:srgbClr val="FFFFFF"/>
                </a:solidFill>
                <a:latin typeface="Montserrat Classic"/>
                <a:ea typeface="Montserrat Classic"/>
                <a:cs typeface="Montserrat Classic"/>
                <a:sym typeface="Montserrat Classic"/>
              </a:rPr>
              <a:t>“Is this NGO or campaign authentic and trustworthy?”</a:t>
            </a:r>
          </a:p>
          <a:p>
            <a:pPr algn="l" marL="546226" indent="-273113" lvl="1">
              <a:lnSpc>
                <a:spcPts val="3541"/>
              </a:lnSpc>
              <a:spcBef>
                <a:spcPct val="0"/>
              </a:spcBef>
              <a:buFont typeface="Arial"/>
              <a:buChar char="•"/>
            </a:pPr>
            <a:r>
              <a:rPr lang="en-US" sz="2529">
                <a:solidFill>
                  <a:srgbClr val="FFFFFF"/>
                </a:solidFill>
                <a:latin typeface="Montserrat Classic"/>
                <a:ea typeface="Montserrat Classic"/>
                <a:cs typeface="Montserrat Classic"/>
                <a:sym typeface="Montserrat Classic"/>
              </a:rPr>
              <a:t>“I wish there was an easier way to manage donations and partnerships.”</a:t>
            </a:r>
          </a:p>
          <a:p>
            <a:pPr algn="l">
              <a:lnSpc>
                <a:spcPts val="3541"/>
              </a:lnSpc>
              <a:spcBef>
                <a:spcPct val="0"/>
              </a:spcBef>
            </a:pPr>
          </a:p>
        </p:txBody>
      </p:sp>
      <p:sp>
        <p:nvSpPr>
          <p:cNvPr name="TextBox 11" id="11"/>
          <p:cNvSpPr txBox="true"/>
          <p:nvPr/>
        </p:nvSpPr>
        <p:spPr>
          <a:xfrm rot="0">
            <a:off x="9479607" y="971550"/>
            <a:ext cx="8808393" cy="3126613"/>
          </a:xfrm>
          <a:prstGeom prst="rect">
            <a:avLst/>
          </a:prstGeom>
        </p:spPr>
        <p:txBody>
          <a:bodyPr anchor="t" rtlCol="false" tIns="0" lIns="0" bIns="0" rIns="0">
            <a:spAutoFit/>
          </a:bodyPr>
          <a:lstStyle/>
          <a:p>
            <a:pPr algn="l" marL="546226" indent="-273113" lvl="1">
              <a:lnSpc>
                <a:spcPts val="3541"/>
              </a:lnSpc>
              <a:buFont typeface="Arial"/>
              <a:buChar char="•"/>
            </a:pPr>
            <a:r>
              <a:rPr lang="en-US" sz="2529">
                <a:solidFill>
                  <a:srgbClr val="FFFFFF"/>
                </a:solidFill>
                <a:latin typeface="Montserrat Classic"/>
                <a:ea typeface="Montserrat Classic"/>
                <a:cs typeface="Montserrat Classic"/>
                <a:sym typeface="Montserrat Classic"/>
              </a:rPr>
              <a:t>Collaborates with NGOs and raises awareness online</a:t>
            </a:r>
          </a:p>
          <a:p>
            <a:pPr algn="l" marL="546226" indent="-273113" lvl="1">
              <a:lnSpc>
                <a:spcPts val="3541"/>
              </a:lnSpc>
              <a:spcBef>
                <a:spcPct val="0"/>
              </a:spcBef>
              <a:buFont typeface="Arial"/>
              <a:buChar char="•"/>
            </a:pPr>
            <a:r>
              <a:rPr lang="en-US" sz="2529">
                <a:solidFill>
                  <a:srgbClr val="FFFFFF"/>
                </a:solidFill>
                <a:latin typeface="Montserrat Classic"/>
                <a:ea typeface="Montserrat Classic"/>
                <a:cs typeface="Montserrat Classic"/>
                <a:sym typeface="Montserrat Classic"/>
              </a:rPr>
              <a:t>Creates and shares content ar</a:t>
            </a:r>
            <a:r>
              <a:rPr lang="en-US" sz="2529">
                <a:solidFill>
                  <a:srgbClr val="FFFFFF"/>
                </a:solidFill>
                <a:latin typeface="Montserrat Classic"/>
                <a:ea typeface="Montserrat Classic"/>
                <a:cs typeface="Montserrat Classic"/>
                <a:sym typeface="Montserrat Classic"/>
              </a:rPr>
              <a:t>ound social causes</a:t>
            </a:r>
          </a:p>
          <a:p>
            <a:pPr algn="l" marL="546226" indent="-273113" lvl="1">
              <a:lnSpc>
                <a:spcPts val="3541"/>
              </a:lnSpc>
              <a:spcBef>
                <a:spcPct val="0"/>
              </a:spcBef>
              <a:buFont typeface="Arial"/>
              <a:buChar char="•"/>
            </a:pPr>
            <a:r>
              <a:rPr lang="en-US" sz="2529">
                <a:solidFill>
                  <a:srgbClr val="FFFFFF"/>
                </a:solidFill>
                <a:latin typeface="Montserrat Classic"/>
                <a:ea typeface="Montserrat Classic"/>
                <a:cs typeface="Montserrat Classic"/>
                <a:sym typeface="Montserrat Classic"/>
              </a:rPr>
              <a:t>Organizes and participates in community events</a:t>
            </a:r>
          </a:p>
          <a:p>
            <a:pPr algn="l" marL="546226" indent="-273113" lvl="1">
              <a:lnSpc>
                <a:spcPts val="3541"/>
              </a:lnSpc>
              <a:spcBef>
                <a:spcPct val="0"/>
              </a:spcBef>
              <a:buFont typeface="Arial"/>
              <a:buChar char="•"/>
            </a:pPr>
            <a:r>
              <a:rPr lang="en-US" sz="2529">
                <a:solidFill>
                  <a:srgbClr val="FFFFFF"/>
                </a:solidFill>
                <a:latin typeface="Montserrat Classic"/>
                <a:ea typeface="Montserrat Classic"/>
                <a:cs typeface="Montserrat Classic"/>
                <a:sym typeface="Montserrat Classic"/>
              </a:rPr>
              <a:t>Travels to explore social issues and cultural challenges</a:t>
            </a:r>
          </a:p>
          <a:p>
            <a:pPr algn="l">
              <a:lnSpc>
                <a:spcPts val="3541"/>
              </a:lnSpc>
              <a:spcBef>
                <a:spcPct val="0"/>
              </a:spcBef>
            </a:pPr>
          </a:p>
        </p:txBody>
      </p:sp>
      <p:sp>
        <p:nvSpPr>
          <p:cNvPr name="TextBox 12" id="12"/>
          <p:cNvSpPr txBox="true"/>
          <p:nvPr/>
        </p:nvSpPr>
        <p:spPr>
          <a:xfrm rot="0">
            <a:off x="191940" y="5857875"/>
            <a:ext cx="7998940" cy="4021963"/>
          </a:xfrm>
          <a:prstGeom prst="rect">
            <a:avLst/>
          </a:prstGeom>
        </p:spPr>
        <p:txBody>
          <a:bodyPr anchor="t" rtlCol="false" tIns="0" lIns="0" bIns="0" rIns="0">
            <a:spAutoFit/>
          </a:bodyPr>
          <a:lstStyle/>
          <a:p>
            <a:pPr algn="l" marL="546226" indent="-273113" lvl="1">
              <a:lnSpc>
                <a:spcPts val="3541"/>
              </a:lnSpc>
              <a:spcBef>
                <a:spcPct val="0"/>
              </a:spcBef>
              <a:buFont typeface="Arial"/>
              <a:buChar char="•"/>
            </a:pPr>
            <a:r>
              <a:rPr lang="en-US" sz="2529">
                <a:solidFill>
                  <a:srgbClr val="FFFFFF"/>
                </a:solidFill>
                <a:latin typeface="Montserrat Classic"/>
                <a:ea typeface="Montserrat Classic"/>
                <a:cs typeface="Montserrat Classic"/>
                <a:sym typeface="Montserrat Classic"/>
              </a:rPr>
              <a:t>Frustrated by the lack of to</a:t>
            </a:r>
            <a:r>
              <a:rPr lang="en-US" sz="2529">
                <a:solidFill>
                  <a:srgbClr val="FFFFFF"/>
                </a:solidFill>
                <a:latin typeface="Montserrat Classic"/>
                <a:ea typeface="Montserrat Classic"/>
                <a:cs typeface="Montserrat Classic"/>
                <a:sym typeface="Montserrat Classic"/>
              </a:rPr>
              <a:t>ols that support impact creators</a:t>
            </a:r>
          </a:p>
          <a:p>
            <a:pPr algn="l" marL="546226" indent="-273113" lvl="1">
              <a:lnSpc>
                <a:spcPts val="3541"/>
              </a:lnSpc>
              <a:spcBef>
                <a:spcPct val="0"/>
              </a:spcBef>
              <a:buFont typeface="Arial"/>
              <a:buChar char="•"/>
            </a:pPr>
            <a:r>
              <a:rPr lang="en-US" sz="2529">
                <a:solidFill>
                  <a:srgbClr val="FFFFFF"/>
                </a:solidFill>
                <a:latin typeface="Montserrat Classic"/>
                <a:ea typeface="Montserrat Classic"/>
                <a:cs typeface="Montserrat Classic"/>
                <a:sym typeface="Montserrat Classic"/>
              </a:rPr>
              <a:t>Passionate about authentic connections and causes</a:t>
            </a:r>
          </a:p>
          <a:p>
            <a:pPr algn="l" marL="546226" indent="-273113" lvl="1">
              <a:lnSpc>
                <a:spcPts val="3541"/>
              </a:lnSpc>
              <a:spcBef>
                <a:spcPct val="0"/>
              </a:spcBef>
              <a:buFont typeface="Arial"/>
              <a:buChar char="•"/>
            </a:pPr>
            <a:r>
              <a:rPr lang="en-US" sz="2529">
                <a:solidFill>
                  <a:srgbClr val="FFFFFF"/>
                </a:solidFill>
                <a:latin typeface="Montserrat Classic"/>
                <a:ea typeface="Montserrat Classic"/>
                <a:cs typeface="Montserrat Classic"/>
                <a:sym typeface="Montserrat Classic"/>
              </a:rPr>
              <a:t>Inspired when her work influences others to take action</a:t>
            </a:r>
          </a:p>
          <a:p>
            <a:pPr algn="l" marL="546226" indent="-273113" lvl="1">
              <a:lnSpc>
                <a:spcPts val="3541"/>
              </a:lnSpc>
              <a:spcBef>
                <a:spcPct val="0"/>
              </a:spcBef>
              <a:buFont typeface="Arial"/>
              <a:buChar char="•"/>
            </a:pPr>
            <a:r>
              <a:rPr lang="en-US" sz="2529">
                <a:solidFill>
                  <a:srgbClr val="FFFFFF"/>
                </a:solidFill>
                <a:latin typeface="Montserrat Classic"/>
                <a:ea typeface="Montserrat Classic"/>
                <a:cs typeface="Montserrat Classic"/>
                <a:sym typeface="Montserrat Classic"/>
              </a:rPr>
              <a:t>Concerned about the transparency of donations and collaborations</a:t>
            </a:r>
          </a:p>
          <a:p>
            <a:pPr algn="l">
              <a:lnSpc>
                <a:spcPts val="3541"/>
              </a:lnSpc>
              <a:spcBef>
                <a:spcPct val="0"/>
              </a:spcBef>
            </a:pPr>
          </a:p>
        </p:txBody>
      </p:sp>
      <p:sp>
        <p:nvSpPr>
          <p:cNvPr name="TextBox 13" id="13"/>
          <p:cNvSpPr txBox="true"/>
          <p:nvPr/>
        </p:nvSpPr>
        <p:spPr>
          <a:xfrm rot="0">
            <a:off x="10212685" y="5994611"/>
            <a:ext cx="7046615" cy="3574288"/>
          </a:xfrm>
          <a:prstGeom prst="rect">
            <a:avLst/>
          </a:prstGeom>
        </p:spPr>
        <p:txBody>
          <a:bodyPr anchor="t" rtlCol="false" tIns="0" lIns="0" bIns="0" rIns="0">
            <a:spAutoFit/>
          </a:bodyPr>
          <a:lstStyle/>
          <a:p>
            <a:pPr algn="l" marL="546226" indent="-273113" lvl="1">
              <a:lnSpc>
                <a:spcPts val="3541"/>
              </a:lnSpc>
              <a:spcBef>
                <a:spcPct val="0"/>
              </a:spcBef>
              <a:buFont typeface="Arial"/>
              <a:buChar char="•"/>
            </a:pPr>
            <a:r>
              <a:rPr lang="en-US" sz="2529">
                <a:solidFill>
                  <a:srgbClr val="FFFFFF"/>
                </a:solidFill>
                <a:latin typeface="Montserrat Classic"/>
                <a:ea typeface="Montserrat Classic"/>
                <a:cs typeface="Montserrat Classic"/>
                <a:sym typeface="Montserrat Classic"/>
              </a:rPr>
              <a:t>“I want to collab</a:t>
            </a:r>
            <a:r>
              <a:rPr lang="en-US" sz="2529">
                <a:solidFill>
                  <a:srgbClr val="FFFFFF"/>
                </a:solidFill>
                <a:latin typeface="Montserrat Classic"/>
                <a:ea typeface="Montserrat Classic"/>
                <a:cs typeface="Montserrat Classic"/>
                <a:sym typeface="Montserrat Classic"/>
              </a:rPr>
              <a:t>orate with causes that are genuinely impactful.”</a:t>
            </a:r>
          </a:p>
          <a:p>
            <a:pPr algn="l" marL="546226" indent="-273113" lvl="1">
              <a:lnSpc>
                <a:spcPts val="3541"/>
              </a:lnSpc>
              <a:spcBef>
                <a:spcPct val="0"/>
              </a:spcBef>
              <a:buFont typeface="Arial"/>
              <a:buChar char="•"/>
            </a:pPr>
            <a:r>
              <a:rPr lang="en-US" sz="2529">
                <a:solidFill>
                  <a:srgbClr val="FFFFFF"/>
                </a:solidFill>
                <a:latin typeface="Montserrat Classic"/>
                <a:ea typeface="Montserrat Classic"/>
                <a:cs typeface="Montserrat Classic"/>
                <a:sym typeface="Montserrat Classic"/>
              </a:rPr>
              <a:t>“It’s hard to measure the outcome of what I contribute.”</a:t>
            </a:r>
          </a:p>
          <a:p>
            <a:pPr algn="l" marL="546226" indent="-273113" lvl="1">
              <a:lnSpc>
                <a:spcPts val="3541"/>
              </a:lnSpc>
              <a:spcBef>
                <a:spcPct val="0"/>
              </a:spcBef>
              <a:buFont typeface="Arial"/>
              <a:buChar char="•"/>
            </a:pPr>
            <a:r>
              <a:rPr lang="en-US" sz="2529">
                <a:solidFill>
                  <a:srgbClr val="FFFFFF"/>
                </a:solidFill>
                <a:latin typeface="Montserrat Classic"/>
                <a:ea typeface="Montserrat Classic"/>
                <a:cs typeface="Montserrat Classic"/>
                <a:sym typeface="Montserrat Classic"/>
              </a:rPr>
              <a:t>“I need tools that make donation drives and awareness campaigns easier to manage.”</a:t>
            </a:r>
          </a:p>
          <a:p>
            <a:pPr algn="l">
              <a:lnSpc>
                <a:spcPts val="3541"/>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24535" y="6651673"/>
            <a:ext cx="15038931" cy="1025319"/>
            <a:chOff x="0" y="0"/>
            <a:chExt cx="3960871" cy="270043"/>
          </a:xfrm>
        </p:grpSpPr>
        <p:sp>
          <p:nvSpPr>
            <p:cNvPr name="Freeform 3" id="3"/>
            <p:cNvSpPr/>
            <p:nvPr/>
          </p:nvSpPr>
          <p:spPr>
            <a:xfrm flipH="false" flipV="false" rot="0">
              <a:off x="0" y="0"/>
              <a:ext cx="3960871" cy="270043"/>
            </a:xfrm>
            <a:custGeom>
              <a:avLst/>
              <a:gdLst/>
              <a:ahLst/>
              <a:cxnLst/>
              <a:rect r="r" b="b" t="t" l="l"/>
              <a:pathLst>
                <a:path h="270043" w="3960871">
                  <a:moveTo>
                    <a:pt x="15444" y="0"/>
                  </a:moveTo>
                  <a:lnTo>
                    <a:pt x="3945427" y="0"/>
                  </a:lnTo>
                  <a:cubicBezTo>
                    <a:pt x="3949523" y="0"/>
                    <a:pt x="3953451" y="1627"/>
                    <a:pt x="3956347" y="4523"/>
                  </a:cubicBezTo>
                  <a:cubicBezTo>
                    <a:pt x="3959244" y="7420"/>
                    <a:pt x="3960871" y="11348"/>
                    <a:pt x="3960871" y="15444"/>
                  </a:cubicBezTo>
                  <a:lnTo>
                    <a:pt x="3960871" y="254599"/>
                  </a:lnTo>
                  <a:cubicBezTo>
                    <a:pt x="3960871" y="258695"/>
                    <a:pt x="3959244" y="262623"/>
                    <a:pt x="3956347" y="265520"/>
                  </a:cubicBezTo>
                  <a:cubicBezTo>
                    <a:pt x="3953451" y="268416"/>
                    <a:pt x="3949523" y="270043"/>
                    <a:pt x="3945427" y="270043"/>
                  </a:cubicBezTo>
                  <a:lnTo>
                    <a:pt x="15444" y="270043"/>
                  </a:lnTo>
                  <a:cubicBezTo>
                    <a:pt x="11348" y="270043"/>
                    <a:pt x="7420" y="268416"/>
                    <a:pt x="4523" y="265520"/>
                  </a:cubicBezTo>
                  <a:cubicBezTo>
                    <a:pt x="1627" y="262623"/>
                    <a:pt x="0" y="258695"/>
                    <a:pt x="0" y="254599"/>
                  </a:cubicBezTo>
                  <a:lnTo>
                    <a:pt x="0" y="15444"/>
                  </a:lnTo>
                  <a:cubicBezTo>
                    <a:pt x="0" y="11348"/>
                    <a:pt x="1627" y="7420"/>
                    <a:pt x="4523" y="4523"/>
                  </a:cubicBezTo>
                  <a:cubicBezTo>
                    <a:pt x="7420" y="1627"/>
                    <a:pt x="11348" y="0"/>
                    <a:pt x="15444" y="0"/>
                  </a:cubicBezTo>
                  <a:close/>
                </a:path>
              </a:pathLst>
            </a:custGeom>
            <a:solidFill>
              <a:srgbClr val="000000">
                <a:alpha val="0"/>
              </a:srgbClr>
            </a:solidFill>
            <a:ln w="28575" cap="rnd">
              <a:solidFill>
                <a:srgbClr val="000000"/>
              </a:solidFill>
              <a:prstDash val="solid"/>
              <a:round/>
            </a:ln>
          </p:spPr>
        </p:sp>
        <p:sp>
          <p:nvSpPr>
            <p:cNvPr name="TextBox 4" id="4"/>
            <p:cNvSpPr txBox="true"/>
            <p:nvPr/>
          </p:nvSpPr>
          <p:spPr>
            <a:xfrm>
              <a:off x="0" y="-28575"/>
              <a:ext cx="3960871" cy="298618"/>
            </a:xfrm>
            <a:prstGeom prst="rect">
              <a:avLst/>
            </a:prstGeom>
          </p:spPr>
          <p:txBody>
            <a:bodyPr anchor="ctr" rtlCol="false" tIns="50800" lIns="50800" bIns="50800" rIns="50800"/>
            <a:lstStyle/>
            <a:p>
              <a:pPr algn="ctr">
                <a:lnSpc>
                  <a:spcPts val="2380"/>
                </a:lnSpc>
              </a:pPr>
            </a:p>
          </p:txBody>
        </p:sp>
      </p:grpSp>
      <p:grpSp>
        <p:nvGrpSpPr>
          <p:cNvPr name="Group 5" id="5"/>
          <p:cNvGrpSpPr/>
          <p:nvPr/>
        </p:nvGrpSpPr>
        <p:grpSpPr>
          <a:xfrm rot="0">
            <a:off x="1624535" y="2019142"/>
            <a:ext cx="15038931" cy="587486"/>
            <a:chOff x="0" y="0"/>
            <a:chExt cx="3960871" cy="154729"/>
          </a:xfrm>
        </p:grpSpPr>
        <p:sp>
          <p:nvSpPr>
            <p:cNvPr name="Freeform 6" id="6"/>
            <p:cNvSpPr/>
            <p:nvPr/>
          </p:nvSpPr>
          <p:spPr>
            <a:xfrm flipH="false" flipV="false" rot="0">
              <a:off x="0" y="0"/>
              <a:ext cx="3960871" cy="154729"/>
            </a:xfrm>
            <a:custGeom>
              <a:avLst/>
              <a:gdLst/>
              <a:ahLst/>
              <a:cxnLst/>
              <a:rect r="r" b="b" t="t" l="l"/>
              <a:pathLst>
                <a:path h="154729" w="3960871">
                  <a:moveTo>
                    <a:pt x="0" y="0"/>
                  </a:moveTo>
                  <a:lnTo>
                    <a:pt x="3960871" y="0"/>
                  </a:lnTo>
                  <a:lnTo>
                    <a:pt x="3960871" y="154729"/>
                  </a:lnTo>
                  <a:lnTo>
                    <a:pt x="0" y="154729"/>
                  </a:lnTo>
                  <a:close/>
                </a:path>
              </a:pathLst>
            </a:custGeom>
            <a:solidFill>
              <a:srgbClr val="000000">
                <a:alpha val="0"/>
              </a:srgbClr>
            </a:solidFill>
            <a:ln w="28575" cap="sq">
              <a:solidFill>
                <a:srgbClr val="000000"/>
              </a:solidFill>
              <a:prstDash val="solid"/>
              <a:miter/>
            </a:ln>
          </p:spPr>
        </p:sp>
        <p:sp>
          <p:nvSpPr>
            <p:cNvPr name="TextBox 7" id="7"/>
            <p:cNvSpPr txBox="true"/>
            <p:nvPr/>
          </p:nvSpPr>
          <p:spPr>
            <a:xfrm>
              <a:off x="0" y="-28575"/>
              <a:ext cx="3960871" cy="183304"/>
            </a:xfrm>
            <a:prstGeom prst="rect">
              <a:avLst/>
            </a:prstGeom>
          </p:spPr>
          <p:txBody>
            <a:bodyPr anchor="ctr" rtlCol="false" tIns="50800" lIns="50800" bIns="50800" rIns="50800"/>
            <a:lstStyle/>
            <a:p>
              <a:pPr algn="ctr">
                <a:lnSpc>
                  <a:spcPts val="2380"/>
                </a:lnSpc>
              </a:pPr>
            </a:p>
          </p:txBody>
        </p:sp>
      </p:grpSp>
      <p:sp>
        <p:nvSpPr>
          <p:cNvPr name="AutoShape 8" id="8"/>
          <p:cNvSpPr/>
          <p:nvPr/>
        </p:nvSpPr>
        <p:spPr>
          <a:xfrm flipH="true" flipV="true">
            <a:off x="5642228" y="2019142"/>
            <a:ext cx="0" cy="588087"/>
          </a:xfrm>
          <a:prstGeom prst="line">
            <a:avLst/>
          </a:prstGeom>
          <a:ln cap="flat" w="38100">
            <a:solidFill>
              <a:srgbClr val="000000"/>
            </a:solidFill>
            <a:prstDash val="solid"/>
            <a:headEnd type="none" len="sm" w="sm"/>
            <a:tailEnd type="none" len="sm" w="sm"/>
          </a:ln>
        </p:spPr>
      </p:sp>
      <p:sp>
        <p:nvSpPr>
          <p:cNvPr name="AutoShape 9" id="9"/>
          <p:cNvSpPr/>
          <p:nvPr/>
        </p:nvSpPr>
        <p:spPr>
          <a:xfrm flipV="true">
            <a:off x="9144000" y="2019142"/>
            <a:ext cx="0" cy="587486"/>
          </a:xfrm>
          <a:prstGeom prst="line">
            <a:avLst/>
          </a:prstGeom>
          <a:ln cap="flat" w="38100">
            <a:solidFill>
              <a:srgbClr val="000000"/>
            </a:solidFill>
            <a:prstDash val="solid"/>
            <a:headEnd type="none" len="sm" w="sm"/>
            <a:tailEnd type="none" len="sm" w="sm"/>
          </a:ln>
        </p:spPr>
      </p:sp>
      <p:sp>
        <p:nvSpPr>
          <p:cNvPr name="AutoShape 10" id="10"/>
          <p:cNvSpPr/>
          <p:nvPr/>
        </p:nvSpPr>
        <p:spPr>
          <a:xfrm flipV="true">
            <a:off x="13205081" y="2019142"/>
            <a:ext cx="0" cy="587486"/>
          </a:xfrm>
          <a:prstGeom prst="line">
            <a:avLst/>
          </a:prstGeom>
          <a:ln cap="flat" w="38100">
            <a:solidFill>
              <a:srgbClr val="000000"/>
            </a:solidFill>
            <a:prstDash val="solid"/>
            <a:headEnd type="none" len="sm" w="sm"/>
            <a:tailEnd type="none" len="sm" w="sm"/>
          </a:ln>
        </p:spPr>
      </p:sp>
      <p:sp>
        <p:nvSpPr>
          <p:cNvPr name="AutoShape 11" id="11"/>
          <p:cNvSpPr/>
          <p:nvPr/>
        </p:nvSpPr>
        <p:spPr>
          <a:xfrm flipV="true">
            <a:off x="5642228" y="6651673"/>
            <a:ext cx="0" cy="1025319"/>
          </a:xfrm>
          <a:prstGeom prst="line">
            <a:avLst/>
          </a:prstGeom>
          <a:ln cap="flat" w="38100">
            <a:solidFill>
              <a:srgbClr val="000000"/>
            </a:solidFill>
            <a:prstDash val="solid"/>
            <a:headEnd type="none" len="sm" w="sm"/>
            <a:tailEnd type="none" len="sm" w="sm"/>
          </a:ln>
        </p:spPr>
      </p:sp>
      <p:sp>
        <p:nvSpPr>
          <p:cNvPr name="AutoShape 12" id="12"/>
          <p:cNvSpPr/>
          <p:nvPr/>
        </p:nvSpPr>
        <p:spPr>
          <a:xfrm flipV="true">
            <a:off x="9423656" y="6651673"/>
            <a:ext cx="0" cy="1025319"/>
          </a:xfrm>
          <a:prstGeom prst="line">
            <a:avLst/>
          </a:prstGeom>
          <a:ln cap="flat" w="38100">
            <a:solidFill>
              <a:srgbClr val="000000"/>
            </a:solidFill>
            <a:prstDash val="solid"/>
            <a:headEnd type="none" len="sm" w="sm"/>
            <a:tailEnd type="none" len="sm" w="sm"/>
          </a:ln>
        </p:spPr>
      </p:sp>
      <p:sp>
        <p:nvSpPr>
          <p:cNvPr name="AutoShape 13" id="13"/>
          <p:cNvSpPr/>
          <p:nvPr/>
        </p:nvSpPr>
        <p:spPr>
          <a:xfrm flipV="true">
            <a:off x="13205081" y="6651673"/>
            <a:ext cx="0" cy="1025319"/>
          </a:xfrm>
          <a:prstGeom prst="line">
            <a:avLst/>
          </a:prstGeom>
          <a:ln cap="flat" w="38100">
            <a:solidFill>
              <a:srgbClr val="000000"/>
            </a:solidFill>
            <a:prstDash val="solid"/>
            <a:headEnd type="none" len="sm" w="sm"/>
            <a:tailEnd type="none" len="sm" w="sm"/>
          </a:ln>
        </p:spPr>
      </p:sp>
      <p:sp>
        <p:nvSpPr>
          <p:cNvPr name="AutoShape 14" id="14"/>
          <p:cNvSpPr/>
          <p:nvPr/>
        </p:nvSpPr>
        <p:spPr>
          <a:xfrm>
            <a:off x="3829059" y="3643100"/>
            <a:ext cx="19049" cy="3008452"/>
          </a:xfrm>
          <a:prstGeom prst="line">
            <a:avLst/>
          </a:prstGeom>
          <a:ln cap="flat" w="38100">
            <a:solidFill>
              <a:srgbClr val="000000"/>
            </a:solidFill>
            <a:prstDash val="sysDot"/>
            <a:headEnd type="none" len="sm" w="sm"/>
            <a:tailEnd type="none" len="sm" w="sm"/>
          </a:ln>
        </p:spPr>
      </p:sp>
      <p:grpSp>
        <p:nvGrpSpPr>
          <p:cNvPr name="Group 15" id="15"/>
          <p:cNvGrpSpPr/>
          <p:nvPr/>
        </p:nvGrpSpPr>
        <p:grpSpPr>
          <a:xfrm rot="0">
            <a:off x="2399086" y="3139999"/>
            <a:ext cx="2771979" cy="1405974"/>
            <a:chOff x="0" y="0"/>
            <a:chExt cx="730069" cy="370298"/>
          </a:xfrm>
        </p:grpSpPr>
        <p:sp>
          <p:nvSpPr>
            <p:cNvPr name="Freeform 16" id="16"/>
            <p:cNvSpPr/>
            <p:nvPr/>
          </p:nvSpPr>
          <p:spPr>
            <a:xfrm flipH="false" flipV="false" rot="0">
              <a:off x="0" y="0"/>
              <a:ext cx="730069" cy="370298"/>
            </a:xfrm>
            <a:custGeom>
              <a:avLst/>
              <a:gdLst/>
              <a:ahLst/>
              <a:cxnLst/>
              <a:rect r="r" b="b" t="t" l="l"/>
              <a:pathLst>
                <a:path h="370298" w="730069">
                  <a:moveTo>
                    <a:pt x="142439" y="0"/>
                  </a:moveTo>
                  <a:lnTo>
                    <a:pt x="587630" y="0"/>
                  </a:lnTo>
                  <a:cubicBezTo>
                    <a:pt x="625407" y="0"/>
                    <a:pt x="661637" y="15007"/>
                    <a:pt x="688349" y="41719"/>
                  </a:cubicBezTo>
                  <a:cubicBezTo>
                    <a:pt x="715062" y="68432"/>
                    <a:pt x="730069" y="104662"/>
                    <a:pt x="730069" y="142439"/>
                  </a:cubicBezTo>
                  <a:lnTo>
                    <a:pt x="730069" y="227859"/>
                  </a:lnTo>
                  <a:cubicBezTo>
                    <a:pt x="730069" y="265636"/>
                    <a:pt x="715062" y="301866"/>
                    <a:pt x="688349" y="328578"/>
                  </a:cubicBezTo>
                  <a:cubicBezTo>
                    <a:pt x="661637" y="355291"/>
                    <a:pt x="625407" y="370298"/>
                    <a:pt x="587630" y="370298"/>
                  </a:cubicBezTo>
                  <a:lnTo>
                    <a:pt x="142439" y="370298"/>
                  </a:lnTo>
                  <a:cubicBezTo>
                    <a:pt x="104662" y="370298"/>
                    <a:pt x="68432" y="355291"/>
                    <a:pt x="41719" y="328578"/>
                  </a:cubicBezTo>
                  <a:cubicBezTo>
                    <a:pt x="15007" y="301866"/>
                    <a:pt x="0" y="265636"/>
                    <a:pt x="0" y="227859"/>
                  </a:cubicBezTo>
                  <a:lnTo>
                    <a:pt x="0" y="142439"/>
                  </a:lnTo>
                  <a:cubicBezTo>
                    <a:pt x="0" y="104662"/>
                    <a:pt x="15007" y="68432"/>
                    <a:pt x="41719" y="41719"/>
                  </a:cubicBezTo>
                  <a:cubicBezTo>
                    <a:pt x="68432" y="15007"/>
                    <a:pt x="104662" y="0"/>
                    <a:pt x="142439" y="0"/>
                  </a:cubicBezTo>
                  <a:close/>
                </a:path>
              </a:pathLst>
            </a:custGeom>
            <a:solidFill>
              <a:srgbClr val="035D61"/>
            </a:solidFill>
          </p:spPr>
        </p:sp>
        <p:sp>
          <p:nvSpPr>
            <p:cNvPr name="TextBox 17" id="17"/>
            <p:cNvSpPr txBox="true"/>
            <p:nvPr/>
          </p:nvSpPr>
          <p:spPr>
            <a:xfrm>
              <a:off x="0" y="-28575"/>
              <a:ext cx="730069" cy="398873"/>
            </a:xfrm>
            <a:prstGeom prst="rect">
              <a:avLst/>
            </a:prstGeom>
          </p:spPr>
          <p:txBody>
            <a:bodyPr anchor="ctr" rtlCol="false" tIns="50800" lIns="50800" bIns="50800" rIns="50800"/>
            <a:lstStyle/>
            <a:p>
              <a:pPr algn="ctr">
                <a:lnSpc>
                  <a:spcPts val="2380"/>
                </a:lnSpc>
              </a:pPr>
              <a:r>
                <a:rPr lang="en-US" sz="1700">
                  <a:solidFill>
                    <a:srgbClr val="FFFFFF"/>
                  </a:solidFill>
                  <a:latin typeface="Montserrat Classic"/>
                  <a:ea typeface="Montserrat Classic"/>
                  <a:cs typeface="Montserrat Classic"/>
                  <a:sym typeface="Montserrat Classic"/>
                </a:rPr>
                <a:t>Limited discovery of genuine opportunities</a:t>
              </a:r>
            </a:p>
          </p:txBody>
        </p:sp>
      </p:grpSp>
      <p:sp>
        <p:nvSpPr>
          <p:cNvPr name="TextBox 18" id="18"/>
          <p:cNvSpPr txBox="true"/>
          <p:nvPr/>
        </p:nvSpPr>
        <p:spPr>
          <a:xfrm rot="0">
            <a:off x="1927085" y="2068410"/>
            <a:ext cx="1066919" cy="431798"/>
          </a:xfrm>
          <a:prstGeom prst="rect">
            <a:avLst/>
          </a:prstGeom>
        </p:spPr>
        <p:txBody>
          <a:bodyPr anchor="t" rtlCol="false" tIns="0" lIns="0" bIns="0" rIns="0">
            <a:spAutoFit/>
          </a:bodyPr>
          <a:lstStyle/>
          <a:p>
            <a:pPr algn="ctr">
              <a:lnSpc>
                <a:spcPts val="3500"/>
              </a:lnSpc>
            </a:pPr>
            <a:r>
              <a:rPr lang="en-US" sz="2500" b="true">
                <a:solidFill>
                  <a:srgbClr val="000000"/>
                </a:solidFill>
                <a:latin typeface="Canva Sans Bold"/>
                <a:ea typeface="Canva Sans Bold"/>
                <a:cs typeface="Canva Sans Bold"/>
                <a:sym typeface="Canva Sans Bold"/>
              </a:rPr>
              <a:t>Search</a:t>
            </a:r>
          </a:p>
        </p:txBody>
      </p:sp>
      <p:sp>
        <p:nvSpPr>
          <p:cNvPr name="TextBox 19" id="19"/>
          <p:cNvSpPr txBox="true"/>
          <p:nvPr/>
        </p:nvSpPr>
        <p:spPr>
          <a:xfrm rot="0">
            <a:off x="6022896" y="2068410"/>
            <a:ext cx="844629" cy="431798"/>
          </a:xfrm>
          <a:prstGeom prst="rect">
            <a:avLst/>
          </a:prstGeom>
        </p:spPr>
        <p:txBody>
          <a:bodyPr anchor="t" rtlCol="false" tIns="0" lIns="0" bIns="0" rIns="0">
            <a:spAutoFit/>
          </a:bodyPr>
          <a:lstStyle/>
          <a:p>
            <a:pPr algn="ctr">
              <a:lnSpc>
                <a:spcPts val="3500"/>
              </a:lnSpc>
            </a:pPr>
            <a:r>
              <a:rPr lang="en-US" sz="2500" b="true">
                <a:solidFill>
                  <a:srgbClr val="000000"/>
                </a:solidFill>
                <a:latin typeface="Canva Sans Bold"/>
                <a:ea typeface="Canva Sans Bold"/>
                <a:cs typeface="Canva Sans Bold"/>
                <a:sym typeface="Canva Sans Bold"/>
              </a:rPr>
              <a:t>Enter</a:t>
            </a:r>
          </a:p>
        </p:txBody>
      </p:sp>
      <p:sp>
        <p:nvSpPr>
          <p:cNvPr name="TextBox 20" id="20"/>
          <p:cNvSpPr txBox="true"/>
          <p:nvPr/>
        </p:nvSpPr>
        <p:spPr>
          <a:xfrm rot="0">
            <a:off x="9525000" y="2068410"/>
            <a:ext cx="1112163" cy="431798"/>
          </a:xfrm>
          <a:prstGeom prst="rect">
            <a:avLst/>
          </a:prstGeom>
        </p:spPr>
        <p:txBody>
          <a:bodyPr anchor="t" rtlCol="false" tIns="0" lIns="0" bIns="0" rIns="0">
            <a:spAutoFit/>
          </a:bodyPr>
          <a:lstStyle/>
          <a:p>
            <a:pPr algn="ctr">
              <a:lnSpc>
                <a:spcPts val="3500"/>
              </a:lnSpc>
            </a:pPr>
            <a:r>
              <a:rPr lang="en-US" sz="2500" b="true">
                <a:solidFill>
                  <a:srgbClr val="000000"/>
                </a:solidFill>
                <a:latin typeface="Canva Sans Bold"/>
                <a:ea typeface="Canva Sans Bold"/>
                <a:cs typeface="Canva Sans Bold"/>
                <a:sym typeface="Canva Sans Bold"/>
              </a:rPr>
              <a:t>Engage</a:t>
            </a:r>
          </a:p>
        </p:txBody>
      </p:sp>
      <p:sp>
        <p:nvSpPr>
          <p:cNvPr name="TextBox 21" id="21"/>
          <p:cNvSpPr txBox="true"/>
          <p:nvPr/>
        </p:nvSpPr>
        <p:spPr>
          <a:xfrm rot="0">
            <a:off x="13619938" y="2068410"/>
            <a:ext cx="584240" cy="431798"/>
          </a:xfrm>
          <a:prstGeom prst="rect">
            <a:avLst/>
          </a:prstGeom>
        </p:spPr>
        <p:txBody>
          <a:bodyPr anchor="t" rtlCol="false" tIns="0" lIns="0" bIns="0" rIns="0">
            <a:spAutoFit/>
          </a:bodyPr>
          <a:lstStyle/>
          <a:p>
            <a:pPr algn="ctr">
              <a:lnSpc>
                <a:spcPts val="3500"/>
              </a:lnSpc>
            </a:pPr>
            <a:r>
              <a:rPr lang="en-US" sz="2500" b="true">
                <a:solidFill>
                  <a:srgbClr val="000000"/>
                </a:solidFill>
                <a:latin typeface="Canva Sans Bold"/>
                <a:ea typeface="Canva Sans Bold"/>
                <a:cs typeface="Canva Sans Bold"/>
                <a:sym typeface="Canva Sans Bold"/>
              </a:rPr>
              <a:t>Exit</a:t>
            </a:r>
          </a:p>
        </p:txBody>
      </p:sp>
      <p:sp>
        <p:nvSpPr>
          <p:cNvPr name="TextBox 22" id="22"/>
          <p:cNvSpPr txBox="true"/>
          <p:nvPr/>
        </p:nvSpPr>
        <p:spPr>
          <a:xfrm rot="-3362149">
            <a:off x="2051310" y="8363347"/>
            <a:ext cx="1346608" cy="816610"/>
          </a:xfrm>
          <a:prstGeom prst="rect">
            <a:avLst/>
          </a:prstGeom>
        </p:spPr>
        <p:txBody>
          <a:bodyPr anchor="t" rtlCol="false" tIns="0" lIns="0" bIns="0" rIns="0">
            <a:spAutoFit/>
          </a:bodyPr>
          <a:lstStyle/>
          <a:p>
            <a:pPr algn="r">
              <a:lnSpc>
                <a:spcPts val="2239"/>
              </a:lnSpc>
            </a:pPr>
            <a:r>
              <a:rPr lang="en-US" sz="1599">
                <a:solidFill>
                  <a:srgbClr val="000000"/>
                </a:solidFill>
                <a:latin typeface="Canva Sans"/>
                <a:ea typeface="Canva Sans"/>
                <a:cs typeface="Canva Sans"/>
                <a:sym typeface="Canva Sans"/>
              </a:rPr>
              <a:t>Searches for volunteering platforms</a:t>
            </a:r>
          </a:p>
        </p:txBody>
      </p:sp>
      <p:sp>
        <p:nvSpPr>
          <p:cNvPr name="TextBox 23" id="23"/>
          <p:cNvSpPr txBox="true"/>
          <p:nvPr/>
        </p:nvSpPr>
        <p:spPr>
          <a:xfrm rot="0">
            <a:off x="314371" y="8574213"/>
            <a:ext cx="1129189" cy="372745"/>
          </a:xfrm>
          <a:prstGeom prst="rect">
            <a:avLst/>
          </a:prstGeom>
        </p:spPr>
        <p:txBody>
          <a:bodyPr anchor="t" rtlCol="false" tIns="0" lIns="0" bIns="0" rIns="0">
            <a:spAutoFit/>
          </a:bodyPr>
          <a:lstStyle/>
          <a:p>
            <a:pPr algn="ctr">
              <a:lnSpc>
                <a:spcPts val="3080"/>
              </a:lnSpc>
            </a:pPr>
            <a:r>
              <a:rPr lang="en-US" sz="2200" b="true">
                <a:solidFill>
                  <a:srgbClr val="000000"/>
                </a:solidFill>
                <a:latin typeface="Canva Sans Bold"/>
                <a:ea typeface="Canva Sans Bold"/>
                <a:cs typeface="Canva Sans Bold"/>
                <a:sym typeface="Canva Sans Bold"/>
              </a:rPr>
              <a:t>Journey</a:t>
            </a:r>
          </a:p>
        </p:txBody>
      </p:sp>
      <p:sp>
        <p:nvSpPr>
          <p:cNvPr name="TextBox 24" id="24"/>
          <p:cNvSpPr txBox="true"/>
          <p:nvPr/>
        </p:nvSpPr>
        <p:spPr>
          <a:xfrm rot="-3362149">
            <a:off x="3058301" y="8539444"/>
            <a:ext cx="1594013" cy="264160"/>
          </a:xfrm>
          <a:prstGeom prst="rect">
            <a:avLst/>
          </a:prstGeom>
        </p:spPr>
        <p:txBody>
          <a:bodyPr anchor="t" rtlCol="false" tIns="0" lIns="0" bIns="0" rIns="0">
            <a:spAutoFit/>
          </a:bodyPr>
          <a:lstStyle/>
          <a:p>
            <a:pPr algn="r">
              <a:lnSpc>
                <a:spcPts val="2239"/>
              </a:lnSpc>
            </a:pPr>
            <a:r>
              <a:rPr lang="en-US" sz="1599">
                <a:solidFill>
                  <a:srgbClr val="000000"/>
                </a:solidFill>
                <a:latin typeface="Canva Sans"/>
                <a:ea typeface="Canva Sans"/>
                <a:cs typeface="Canva Sans"/>
                <a:sym typeface="Canva Sans"/>
              </a:rPr>
              <a:t>Finds WeServe</a:t>
            </a:r>
          </a:p>
        </p:txBody>
      </p:sp>
      <p:sp>
        <p:nvSpPr>
          <p:cNvPr name="TextBox 25" id="25"/>
          <p:cNvSpPr txBox="true"/>
          <p:nvPr/>
        </p:nvSpPr>
        <p:spPr>
          <a:xfrm rot="-3362149">
            <a:off x="3741445" y="8580843"/>
            <a:ext cx="1693843" cy="264160"/>
          </a:xfrm>
          <a:prstGeom prst="rect">
            <a:avLst/>
          </a:prstGeom>
        </p:spPr>
        <p:txBody>
          <a:bodyPr anchor="t" rtlCol="false" tIns="0" lIns="0" bIns="0" rIns="0">
            <a:spAutoFit/>
          </a:bodyPr>
          <a:lstStyle/>
          <a:p>
            <a:pPr algn="r">
              <a:lnSpc>
                <a:spcPts val="2239"/>
              </a:lnSpc>
            </a:pPr>
            <a:r>
              <a:rPr lang="en-US" sz="1599">
                <a:solidFill>
                  <a:srgbClr val="000000"/>
                </a:solidFill>
                <a:latin typeface="Canva Sans"/>
                <a:ea typeface="Canva Sans"/>
                <a:cs typeface="Canva Sans"/>
                <a:sym typeface="Canva Sans"/>
              </a:rPr>
              <a:t>Downloads App</a:t>
            </a:r>
          </a:p>
        </p:txBody>
      </p:sp>
      <p:sp>
        <p:nvSpPr>
          <p:cNvPr name="TextBox 26" id="26"/>
          <p:cNvSpPr txBox="true"/>
          <p:nvPr/>
        </p:nvSpPr>
        <p:spPr>
          <a:xfrm rot="-3362149">
            <a:off x="5779096" y="8334137"/>
            <a:ext cx="1308528" cy="540385"/>
          </a:xfrm>
          <a:prstGeom prst="rect">
            <a:avLst/>
          </a:prstGeom>
        </p:spPr>
        <p:txBody>
          <a:bodyPr anchor="t" rtlCol="false" tIns="0" lIns="0" bIns="0" rIns="0">
            <a:spAutoFit/>
          </a:bodyPr>
          <a:lstStyle/>
          <a:p>
            <a:pPr algn="r">
              <a:lnSpc>
                <a:spcPts val="2239"/>
              </a:lnSpc>
            </a:pPr>
            <a:r>
              <a:rPr lang="en-US" sz="1599">
                <a:solidFill>
                  <a:srgbClr val="000000"/>
                </a:solidFill>
                <a:latin typeface="Canva Sans"/>
                <a:ea typeface="Canva Sans"/>
                <a:cs typeface="Canva Sans"/>
                <a:sym typeface="Canva Sans"/>
              </a:rPr>
              <a:t>Registers as Individual</a:t>
            </a:r>
          </a:p>
        </p:txBody>
      </p:sp>
      <p:sp>
        <p:nvSpPr>
          <p:cNvPr name="TextBox 27" id="27"/>
          <p:cNvSpPr txBox="true"/>
          <p:nvPr/>
        </p:nvSpPr>
        <p:spPr>
          <a:xfrm rot="-3362149">
            <a:off x="6285880" y="8723675"/>
            <a:ext cx="1994040" cy="264160"/>
          </a:xfrm>
          <a:prstGeom prst="rect">
            <a:avLst/>
          </a:prstGeom>
        </p:spPr>
        <p:txBody>
          <a:bodyPr anchor="t" rtlCol="false" tIns="0" lIns="0" bIns="0" rIns="0">
            <a:spAutoFit/>
          </a:bodyPr>
          <a:lstStyle/>
          <a:p>
            <a:pPr algn="ctr">
              <a:lnSpc>
                <a:spcPts val="2239"/>
              </a:lnSpc>
            </a:pPr>
            <a:r>
              <a:rPr lang="en-US" sz="1599">
                <a:solidFill>
                  <a:srgbClr val="000000"/>
                </a:solidFill>
                <a:latin typeface="Canva Sans"/>
                <a:ea typeface="Canva Sans"/>
                <a:cs typeface="Canva Sans"/>
                <a:sym typeface="Canva Sans"/>
              </a:rPr>
              <a:t>Explores Homepage</a:t>
            </a:r>
          </a:p>
        </p:txBody>
      </p:sp>
      <p:sp>
        <p:nvSpPr>
          <p:cNvPr name="TextBox 28" id="28"/>
          <p:cNvSpPr txBox="true"/>
          <p:nvPr/>
        </p:nvSpPr>
        <p:spPr>
          <a:xfrm rot="-3362149">
            <a:off x="7814308" y="8351176"/>
            <a:ext cx="1520610" cy="540385"/>
          </a:xfrm>
          <a:prstGeom prst="rect">
            <a:avLst/>
          </a:prstGeom>
        </p:spPr>
        <p:txBody>
          <a:bodyPr anchor="t" rtlCol="false" tIns="0" lIns="0" bIns="0" rIns="0">
            <a:spAutoFit/>
          </a:bodyPr>
          <a:lstStyle/>
          <a:p>
            <a:pPr algn="r">
              <a:lnSpc>
                <a:spcPts val="2239"/>
              </a:lnSpc>
            </a:pPr>
            <a:r>
              <a:rPr lang="en-US" sz="1599">
                <a:solidFill>
                  <a:srgbClr val="000000"/>
                </a:solidFill>
                <a:latin typeface="Canva Sans"/>
                <a:ea typeface="Canva Sans"/>
                <a:cs typeface="Canva Sans"/>
                <a:sym typeface="Canva Sans"/>
              </a:rPr>
              <a:t>Finds Relevant Cause</a:t>
            </a:r>
          </a:p>
        </p:txBody>
      </p:sp>
      <p:sp>
        <p:nvSpPr>
          <p:cNvPr name="TextBox 29" id="29"/>
          <p:cNvSpPr txBox="true"/>
          <p:nvPr/>
        </p:nvSpPr>
        <p:spPr>
          <a:xfrm rot="-3362149">
            <a:off x="9568239" y="8362947"/>
            <a:ext cx="1231019" cy="264160"/>
          </a:xfrm>
          <a:prstGeom prst="rect">
            <a:avLst/>
          </a:prstGeom>
        </p:spPr>
        <p:txBody>
          <a:bodyPr anchor="t" rtlCol="false" tIns="0" lIns="0" bIns="0" rIns="0">
            <a:spAutoFit/>
          </a:bodyPr>
          <a:lstStyle/>
          <a:p>
            <a:pPr algn="r">
              <a:lnSpc>
                <a:spcPts val="2239"/>
              </a:lnSpc>
            </a:pPr>
            <a:r>
              <a:rPr lang="en-US" sz="1599">
                <a:solidFill>
                  <a:srgbClr val="000000"/>
                </a:solidFill>
                <a:latin typeface="Canva Sans"/>
                <a:ea typeface="Canva Sans"/>
                <a:cs typeface="Canva Sans"/>
                <a:sym typeface="Canva Sans"/>
              </a:rPr>
              <a:t>Joins Event</a:t>
            </a:r>
          </a:p>
        </p:txBody>
      </p:sp>
      <p:sp>
        <p:nvSpPr>
          <p:cNvPr name="TextBox 30" id="30"/>
          <p:cNvSpPr txBox="true"/>
          <p:nvPr/>
        </p:nvSpPr>
        <p:spPr>
          <a:xfrm rot="-3362149">
            <a:off x="10302028" y="8334137"/>
            <a:ext cx="1520610" cy="540385"/>
          </a:xfrm>
          <a:prstGeom prst="rect">
            <a:avLst/>
          </a:prstGeom>
        </p:spPr>
        <p:txBody>
          <a:bodyPr anchor="t" rtlCol="false" tIns="0" lIns="0" bIns="0" rIns="0">
            <a:spAutoFit/>
          </a:bodyPr>
          <a:lstStyle/>
          <a:p>
            <a:pPr algn="r">
              <a:lnSpc>
                <a:spcPts val="2239"/>
              </a:lnSpc>
            </a:pPr>
            <a:r>
              <a:rPr lang="en-US" sz="1599">
                <a:solidFill>
                  <a:srgbClr val="000000"/>
                </a:solidFill>
                <a:latin typeface="Canva Sans"/>
                <a:ea typeface="Canva Sans"/>
                <a:cs typeface="Canva Sans"/>
                <a:sym typeface="Canva Sans"/>
              </a:rPr>
              <a:t>Participates on-site</a:t>
            </a:r>
          </a:p>
        </p:txBody>
      </p:sp>
      <p:sp>
        <p:nvSpPr>
          <p:cNvPr name="TextBox 31" id="31"/>
          <p:cNvSpPr txBox="true"/>
          <p:nvPr/>
        </p:nvSpPr>
        <p:spPr>
          <a:xfrm rot="-3362149">
            <a:off x="11166940" y="8426209"/>
            <a:ext cx="1952035" cy="540385"/>
          </a:xfrm>
          <a:prstGeom prst="rect">
            <a:avLst/>
          </a:prstGeom>
        </p:spPr>
        <p:txBody>
          <a:bodyPr anchor="t" rtlCol="false" tIns="0" lIns="0" bIns="0" rIns="0">
            <a:spAutoFit/>
          </a:bodyPr>
          <a:lstStyle/>
          <a:p>
            <a:pPr algn="r">
              <a:lnSpc>
                <a:spcPts val="2239"/>
              </a:lnSpc>
            </a:pPr>
            <a:r>
              <a:rPr lang="en-US" sz="1599">
                <a:solidFill>
                  <a:srgbClr val="000000"/>
                </a:solidFill>
                <a:latin typeface="Canva Sans"/>
                <a:ea typeface="Canva Sans"/>
                <a:cs typeface="Canva Sans"/>
                <a:sym typeface="Canva Sans"/>
              </a:rPr>
              <a:t>Engages with other Volunteers</a:t>
            </a:r>
          </a:p>
        </p:txBody>
      </p:sp>
      <p:sp>
        <p:nvSpPr>
          <p:cNvPr name="TextBox 32" id="32"/>
          <p:cNvSpPr txBox="true"/>
          <p:nvPr/>
        </p:nvSpPr>
        <p:spPr>
          <a:xfrm rot="-3362149">
            <a:off x="12861713" y="8472250"/>
            <a:ext cx="1873935" cy="264160"/>
          </a:xfrm>
          <a:prstGeom prst="rect">
            <a:avLst/>
          </a:prstGeom>
        </p:spPr>
        <p:txBody>
          <a:bodyPr anchor="t" rtlCol="false" tIns="0" lIns="0" bIns="0" rIns="0">
            <a:spAutoFit/>
          </a:bodyPr>
          <a:lstStyle/>
          <a:p>
            <a:pPr algn="ctr">
              <a:lnSpc>
                <a:spcPts val="2239"/>
              </a:lnSpc>
            </a:pPr>
            <a:r>
              <a:rPr lang="en-US" sz="1599">
                <a:solidFill>
                  <a:srgbClr val="000000"/>
                </a:solidFill>
                <a:latin typeface="Canva Sans"/>
                <a:ea typeface="Canva Sans"/>
                <a:cs typeface="Canva Sans"/>
                <a:sym typeface="Canva Sans"/>
              </a:rPr>
              <a:t>Submits Feedback</a:t>
            </a:r>
          </a:p>
        </p:txBody>
      </p:sp>
      <p:sp>
        <p:nvSpPr>
          <p:cNvPr name="TextBox 33" id="33"/>
          <p:cNvSpPr txBox="true"/>
          <p:nvPr/>
        </p:nvSpPr>
        <p:spPr>
          <a:xfrm rot="-3362149">
            <a:off x="13626547" y="8539444"/>
            <a:ext cx="1873935" cy="264160"/>
          </a:xfrm>
          <a:prstGeom prst="rect">
            <a:avLst/>
          </a:prstGeom>
        </p:spPr>
        <p:txBody>
          <a:bodyPr anchor="t" rtlCol="false" tIns="0" lIns="0" bIns="0" rIns="0">
            <a:spAutoFit/>
          </a:bodyPr>
          <a:lstStyle/>
          <a:p>
            <a:pPr algn="ctr">
              <a:lnSpc>
                <a:spcPts val="2239"/>
              </a:lnSpc>
            </a:pPr>
            <a:r>
              <a:rPr lang="en-US" sz="1599">
                <a:solidFill>
                  <a:srgbClr val="000000"/>
                </a:solidFill>
                <a:latin typeface="Canva Sans"/>
                <a:ea typeface="Canva Sans"/>
                <a:cs typeface="Canva Sans"/>
                <a:sym typeface="Canva Sans"/>
              </a:rPr>
              <a:t>Shares Experience</a:t>
            </a:r>
          </a:p>
        </p:txBody>
      </p:sp>
      <p:sp>
        <p:nvSpPr>
          <p:cNvPr name="TextBox 34" id="34"/>
          <p:cNvSpPr txBox="true"/>
          <p:nvPr/>
        </p:nvSpPr>
        <p:spPr>
          <a:xfrm rot="-3362149">
            <a:off x="14674532" y="8503697"/>
            <a:ext cx="1630843" cy="264160"/>
          </a:xfrm>
          <a:prstGeom prst="rect">
            <a:avLst/>
          </a:prstGeom>
        </p:spPr>
        <p:txBody>
          <a:bodyPr anchor="t" rtlCol="false" tIns="0" lIns="0" bIns="0" rIns="0">
            <a:spAutoFit/>
          </a:bodyPr>
          <a:lstStyle/>
          <a:p>
            <a:pPr algn="ctr">
              <a:lnSpc>
                <a:spcPts val="2239"/>
              </a:lnSpc>
            </a:pPr>
            <a:r>
              <a:rPr lang="en-US" sz="1599">
                <a:solidFill>
                  <a:srgbClr val="000000"/>
                </a:solidFill>
                <a:latin typeface="Canva Sans"/>
                <a:ea typeface="Canva Sans"/>
                <a:cs typeface="Canva Sans"/>
                <a:sym typeface="Canva Sans"/>
              </a:rPr>
              <a:t>Leaves a Review</a:t>
            </a:r>
          </a:p>
        </p:txBody>
      </p:sp>
      <p:sp>
        <p:nvSpPr>
          <p:cNvPr name="AutoShape 35" id="35"/>
          <p:cNvSpPr/>
          <p:nvPr/>
        </p:nvSpPr>
        <p:spPr>
          <a:xfrm flipH="true">
            <a:off x="7523562" y="4971263"/>
            <a:ext cx="0" cy="1693910"/>
          </a:xfrm>
          <a:prstGeom prst="line">
            <a:avLst/>
          </a:prstGeom>
          <a:ln cap="flat" w="38100">
            <a:solidFill>
              <a:srgbClr val="000000"/>
            </a:solidFill>
            <a:prstDash val="sysDot"/>
            <a:headEnd type="none" len="sm" w="sm"/>
            <a:tailEnd type="none" len="sm" w="sm"/>
          </a:ln>
        </p:spPr>
      </p:sp>
      <p:grpSp>
        <p:nvGrpSpPr>
          <p:cNvPr name="Group 36" id="36"/>
          <p:cNvGrpSpPr/>
          <p:nvPr/>
        </p:nvGrpSpPr>
        <p:grpSpPr>
          <a:xfrm rot="0">
            <a:off x="6022896" y="4545972"/>
            <a:ext cx="2771979" cy="1405974"/>
            <a:chOff x="0" y="0"/>
            <a:chExt cx="730069" cy="370298"/>
          </a:xfrm>
        </p:grpSpPr>
        <p:sp>
          <p:nvSpPr>
            <p:cNvPr name="Freeform 37" id="37"/>
            <p:cNvSpPr/>
            <p:nvPr/>
          </p:nvSpPr>
          <p:spPr>
            <a:xfrm flipH="false" flipV="false" rot="0">
              <a:off x="0" y="0"/>
              <a:ext cx="730069" cy="370298"/>
            </a:xfrm>
            <a:custGeom>
              <a:avLst/>
              <a:gdLst/>
              <a:ahLst/>
              <a:cxnLst/>
              <a:rect r="r" b="b" t="t" l="l"/>
              <a:pathLst>
                <a:path h="370298" w="730069">
                  <a:moveTo>
                    <a:pt x="142439" y="0"/>
                  </a:moveTo>
                  <a:lnTo>
                    <a:pt x="587630" y="0"/>
                  </a:lnTo>
                  <a:cubicBezTo>
                    <a:pt x="625407" y="0"/>
                    <a:pt x="661637" y="15007"/>
                    <a:pt x="688349" y="41719"/>
                  </a:cubicBezTo>
                  <a:cubicBezTo>
                    <a:pt x="715062" y="68432"/>
                    <a:pt x="730069" y="104662"/>
                    <a:pt x="730069" y="142439"/>
                  </a:cubicBezTo>
                  <a:lnTo>
                    <a:pt x="730069" y="227859"/>
                  </a:lnTo>
                  <a:cubicBezTo>
                    <a:pt x="730069" y="265636"/>
                    <a:pt x="715062" y="301866"/>
                    <a:pt x="688349" y="328578"/>
                  </a:cubicBezTo>
                  <a:cubicBezTo>
                    <a:pt x="661637" y="355291"/>
                    <a:pt x="625407" y="370298"/>
                    <a:pt x="587630" y="370298"/>
                  </a:cubicBezTo>
                  <a:lnTo>
                    <a:pt x="142439" y="370298"/>
                  </a:lnTo>
                  <a:cubicBezTo>
                    <a:pt x="104662" y="370298"/>
                    <a:pt x="68432" y="355291"/>
                    <a:pt x="41719" y="328578"/>
                  </a:cubicBezTo>
                  <a:cubicBezTo>
                    <a:pt x="15007" y="301866"/>
                    <a:pt x="0" y="265636"/>
                    <a:pt x="0" y="227859"/>
                  </a:cubicBezTo>
                  <a:lnTo>
                    <a:pt x="0" y="142439"/>
                  </a:lnTo>
                  <a:cubicBezTo>
                    <a:pt x="0" y="104662"/>
                    <a:pt x="15007" y="68432"/>
                    <a:pt x="41719" y="41719"/>
                  </a:cubicBezTo>
                  <a:cubicBezTo>
                    <a:pt x="68432" y="15007"/>
                    <a:pt x="104662" y="0"/>
                    <a:pt x="142439" y="0"/>
                  </a:cubicBezTo>
                  <a:close/>
                </a:path>
              </a:pathLst>
            </a:custGeom>
            <a:solidFill>
              <a:srgbClr val="035D61"/>
            </a:solidFill>
          </p:spPr>
        </p:sp>
        <p:sp>
          <p:nvSpPr>
            <p:cNvPr name="TextBox 38" id="38"/>
            <p:cNvSpPr txBox="true"/>
            <p:nvPr/>
          </p:nvSpPr>
          <p:spPr>
            <a:xfrm>
              <a:off x="0" y="-28575"/>
              <a:ext cx="730069" cy="398873"/>
            </a:xfrm>
            <a:prstGeom prst="rect">
              <a:avLst/>
            </a:prstGeom>
          </p:spPr>
          <p:txBody>
            <a:bodyPr anchor="ctr" rtlCol="false" tIns="50800" lIns="50800" bIns="50800" rIns="50800"/>
            <a:lstStyle/>
            <a:p>
              <a:pPr algn="ctr">
                <a:lnSpc>
                  <a:spcPts val="2380"/>
                </a:lnSpc>
              </a:pPr>
              <a:r>
                <a:rPr lang="en-US" sz="1700">
                  <a:solidFill>
                    <a:srgbClr val="FFFFFF"/>
                  </a:solidFill>
                  <a:latin typeface="Montserrat Classic"/>
                  <a:ea typeface="Montserrat Classic"/>
                  <a:cs typeface="Montserrat Classic"/>
                  <a:sym typeface="Montserrat Classic"/>
                </a:rPr>
                <a:t>Initial app setup may feel overwhelming</a:t>
              </a:r>
            </a:p>
          </p:txBody>
        </p:sp>
      </p:grpSp>
      <p:sp>
        <p:nvSpPr>
          <p:cNvPr name="AutoShape 39" id="39"/>
          <p:cNvSpPr/>
          <p:nvPr/>
        </p:nvSpPr>
        <p:spPr>
          <a:xfrm>
            <a:off x="10851655" y="3684870"/>
            <a:ext cx="19049" cy="3008452"/>
          </a:xfrm>
          <a:prstGeom prst="line">
            <a:avLst/>
          </a:prstGeom>
          <a:ln cap="flat" w="38100">
            <a:solidFill>
              <a:srgbClr val="000000"/>
            </a:solidFill>
            <a:prstDash val="sysDot"/>
            <a:headEnd type="none" len="sm" w="sm"/>
            <a:tailEnd type="none" len="sm" w="sm"/>
          </a:ln>
        </p:spPr>
      </p:sp>
      <p:grpSp>
        <p:nvGrpSpPr>
          <p:cNvPr name="Group 40" id="40"/>
          <p:cNvGrpSpPr/>
          <p:nvPr/>
        </p:nvGrpSpPr>
        <p:grpSpPr>
          <a:xfrm rot="0">
            <a:off x="9688193" y="3593558"/>
            <a:ext cx="2771979" cy="1405974"/>
            <a:chOff x="0" y="0"/>
            <a:chExt cx="730069" cy="370298"/>
          </a:xfrm>
        </p:grpSpPr>
        <p:sp>
          <p:nvSpPr>
            <p:cNvPr name="Freeform 41" id="41"/>
            <p:cNvSpPr/>
            <p:nvPr/>
          </p:nvSpPr>
          <p:spPr>
            <a:xfrm flipH="false" flipV="false" rot="0">
              <a:off x="0" y="0"/>
              <a:ext cx="730069" cy="370298"/>
            </a:xfrm>
            <a:custGeom>
              <a:avLst/>
              <a:gdLst/>
              <a:ahLst/>
              <a:cxnLst/>
              <a:rect r="r" b="b" t="t" l="l"/>
              <a:pathLst>
                <a:path h="370298" w="730069">
                  <a:moveTo>
                    <a:pt x="142439" y="0"/>
                  </a:moveTo>
                  <a:lnTo>
                    <a:pt x="587630" y="0"/>
                  </a:lnTo>
                  <a:cubicBezTo>
                    <a:pt x="625407" y="0"/>
                    <a:pt x="661637" y="15007"/>
                    <a:pt x="688349" y="41719"/>
                  </a:cubicBezTo>
                  <a:cubicBezTo>
                    <a:pt x="715062" y="68432"/>
                    <a:pt x="730069" y="104662"/>
                    <a:pt x="730069" y="142439"/>
                  </a:cubicBezTo>
                  <a:lnTo>
                    <a:pt x="730069" y="227859"/>
                  </a:lnTo>
                  <a:cubicBezTo>
                    <a:pt x="730069" y="265636"/>
                    <a:pt x="715062" y="301866"/>
                    <a:pt x="688349" y="328578"/>
                  </a:cubicBezTo>
                  <a:cubicBezTo>
                    <a:pt x="661637" y="355291"/>
                    <a:pt x="625407" y="370298"/>
                    <a:pt x="587630" y="370298"/>
                  </a:cubicBezTo>
                  <a:lnTo>
                    <a:pt x="142439" y="370298"/>
                  </a:lnTo>
                  <a:cubicBezTo>
                    <a:pt x="104662" y="370298"/>
                    <a:pt x="68432" y="355291"/>
                    <a:pt x="41719" y="328578"/>
                  </a:cubicBezTo>
                  <a:cubicBezTo>
                    <a:pt x="15007" y="301866"/>
                    <a:pt x="0" y="265636"/>
                    <a:pt x="0" y="227859"/>
                  </a:cubicBezTo>
                  <a:lnTo>
                    <a:pt x="0" y="142439"/>
                  </a:lnTo>
                  <a:cubicBezTo>
                    <a:pt x="0" y="104662"/>
                    <a:pt x="15007" y="68432"/>
                    <a:pt x="41719" y="41719"/>
                  </a:cubicBezTo>
                  <a:cubicBezTo>
                    <a:pt x="68432" y="15007"/>
                    <a:pt x="104662" y="0"/>
                    <a:pt x="142439" y="0"/>
                  </a:cubicBezTo>
                  <a:close/>
                </a:path>
              </a:pathLst>
            </a:custGeom>
            <a:solidFill>
              <a:srgbClr val="035D61"/>
            </a:solidFill>
          </p:spPr>
        </p:sp>
        <p:sp>
          <p:nvSpPr>
            <p:cNvPr name="TextBox 42" id="42"/>
            <p:cNvSpPr txBox="true"/>
            <p:nvPr/>
          </p:nvSpPr>
          <p:spPr>
            <a:xfrm>
              <a:off x="0" y="-28575"/>
              <a:ext cx="730069" cy="398873"/>
            </a:xfrm>
            <a:prstGeom prst="rect">
              <a:avLst/>
            </a:prstGeom>
          </p:spPr>
          <p:txBody>
            <a:bodyPr anchor="ctr" rtlCol="false" tIns="50800" lIns="50800" bIns="50800" rIns="50800"/>
            <a:lstStyle/>
            <a:p>
              <a:pPr algn="ctr">
                <a:lnSpc>
                  <a:spcPts val="2380"/>
                </a:lnSpc>
              </a:pPr>
              <a:r>
                <a:rPr lang="en-US" sz="1700">
                  <a:solidFill>
                    <a:srgbClr val="FFFFFF"/>
                  </a:solidFill>
                  <a:latin typeface="Montserrat Classic"/>
                  <a:ea typeface="Montserrat Classic"/>
                  <a:cs typeface="Montserrat Classic"/>
                  <a:sym typeface="Montserrat Classic"/>
                </a:rPr>
                <a:t>Lack of peer interaction or guidance</a:t>
              </a:r>
            </a:p>
          </p:txBody>
        </p:sp>
      </p:grpSp>
      <p:sp>
        <p:nvSpPr>
          <p:cNvPr name="AutoShape 43" id="43"/>
          <p:cNvSpPr/>
          <p:nvPr/>
        </p:nvSpPr>
        <p:spPr>
          <a:xfrm flipH="true">
            <a:off x="14690042" y="4971263"/>
            <a:ext cx="0" cy="1693910"/>
          </a:xfrm>
          <a:prstGeom prst="line">
            <a:avLst/>
          </a:prstGeom>
          <a:ln cap="flat" w="38100">
            <a:solidFill>
              <a:srgbClr val="000000"/>
            </a:solidFill>
            <a:prstDash val="sysDot"/>
            <a:headEnd type="none" len="sm" w="sm"/>
            <a:tailEnd type="none" len="sm" w="sm"/>
          </a:ln>
        </p:spPr>
      </p:sp>
      <p:grpSp>
        <p:nvGrpSpPr>
          <p:cNvPr name="Group 44" id="44"/>
          <p:cNvGrpSpPr/>
          <p:nvPr/>
        </p:nvGrpSpPr>
        <p:grpSpPr>
          <a:xfrm rot="0">
            <a:off x="13189375" y="4545972"/>
            <a:ext cx="2771979" cy="1405974"/>
            <a:chOff x="0" y="0"/>
            <a:chExt cx="730069" cy="370298"/>
          </a:xfrm>
        </p:grpSpPr>
        <p:sp>
          <p:nvSpPr>
            <p:cNvPr name="Freeform 45" id="45"/>
            <p:cNvSpPr/>
            <p:nvPr/>
          </p:nvSpPr>
          <p:spPr>
            <a:xfrm flipH="false" flipV="false" rot="0">
              <a:off x="0" y="0"/>
              <a:ext cx="730069" cy="370298"/>
            </a:xfrm>
            <a:custGeom>
              <a:avLst/>
              <a:gdLst/>
              <a:ahLst/>
              <a:cxnLst/>
              <a:rect r="r" b="b" t="t" l="l"/>
              <a:pathLst>
                <a:path h="370298" w="730069">
                  <a:moveTo>
                    <a:pt x="142439" y="0"/>
                  </a:moveTo>
                  <a:lnTo>
                    <a:pt x="587630" y="0"/>
                  </a:lnTo>
                  <a:cubicBezTo>
                    <a:pt x="625407" y="0"/>
                    <a:pt x="661637" y="15007"/>
                    <a:pt x="688349" y="41719"/>
                  </a:cubicBezTo>
                  <a:cubicBezTo>
                    <a:pt x="715062" y="68432"/>
                    <a:pt x="730069" y="104662"/>
                    <a:pt x="730069" y="142439"/>
                  </a:cubicBezTo>
                  <a:lnTo>
                    <a:pt x="730069" y="227859"/>
                  </a:lnTo>
                  <a:cubicBezTo>
                    <a:pt x="730069" y="265636"/>
                    <a:pt x="715062" y="301866"/>
                    <a:pt x="688349" y="328578"/>
                  </a:cubicBezTo>
                  <a:cubicBezTo>
                    <a:pt x="661637" y="355291"/>
                    <a:pt x="625407" y="370298"/>
                    <a:pt x="587630" y="370298"/>
                  </a:cubicBezTo>
                  <a:lnTo>
                    <a:pt x="142439" y="370298"/>
                  </a:lnTo>
                  <a:cubicBezTo>
                    <a:pt x="104662" y="370298"/>
                    <a:pt x="68432" y="355291"/>
                    <a:pt x="41719" y="328578"/>
                  </a:cubicBezTo>
                  <a:cubicBezTo>
                    <a:pt x="15007" y="301866"/>
                    <a:pt x="0" y="265636"/>
                    <a:pt x="0" y="227859"/>
                  </a:cubicBezTo>
                  <a:lnTo>
                    <a:pt x="0" y="142439"/>
                  </a:lnTo>
                  <a:cubicBezTo>
                    <a:pt x="0" y="104662"/>
                    <a:pt x="15007" y="68432"/>
                    <a:pt x="41719" y="41719"/>
                  </a:cubicBezTo>
                  <a:cubicBezTo>
                    <a:pt x="68432" y="15007"/>
                    <a:pt x="104662" y="0"/>
                    <a:pt x="142439" y="0"/>
                  </a:cubicBezTo>
                  <a:close/>
                </a:path>
              </a:pathLst>
            </a:custGeom>
            <a:solidFill>
              <a:srgbClr val="035D61"/>
            </a:solidFill>
          </p:spPr>
        </p:sp>
        <p:sp>
          <p:nvSpPr>
            <p:cNvPr name="TextBox 46" id="46"/>
            <p:cNvSpPr txBox="true"/>
            <p:nvPr/>
          </p:nvSpPr>
          <p:spPr>
            <a:xfrm>
              <a:off x="0" y="-28575"/>
              <a:ext cx="730069" cy="398873"/>
            </a:xfrm>
            <a:prstGeom prst="rect">
              <a:avLst/>
            </a:prstGeom>
          </p:spPr>
          <p:txBody>
            <a:bodyPr anchor="ctr" rtlCol="false" tIns="50800" lIns="50800" bIns="50800" rIns="50800"/>
            <a:lstStyle/>
            <a:p>
              <a:pPr algn="ctr">
                <a:lnSpc>
                  <a:spcPts val="2380"/>
                </a:lnSpc>
              </a:pPr>
              <a:r>
                <a:rPr lang="en-US" sz="1700">
                  <a:solidFill>
                    <a:srgbClr val="FFFFFF"/>
                  </a:solidFill>
                  <a:latin typeface="Montserrat Classic"/>
                  <a:ea typeface="Montserrat Classic"/>
                  <a:cs typeface="Montserrat Classic"/>
                  <a:sym typeface="Montserrat Classic"/>
                </a:rPr>
                <a:t>No reminder/follow-up mechanism</a:t>
              </a:r>
            </a:p>
          </p:txBody>
        </p:sp>
      </p:grpSp>
      <p:sp>
        <p:nvSpPr>
          <p:cNvPr name="TextBox 47" id="47"/>
          <p:cNvSpPr txBox="true"/>
          <p:nvPr/>
        </p:nvSpPr>
        <p:spPr>
          <a:xfrm rot="0">
            <a:off x="2535902" y="6636171"/>
            <a:ext cx="2498347" cy="956297"/>
          </a:xfrm>
          <a:prstGeom prst="rect">
            <a:avLst/>
          </a:prstGeom>
        </p:spPr>
        <p:txBody>
          <a:bodyPr anchor="t" rtlCol="false" tIns="0" lIns="0" bIns="0" rIns="0">
            <a:spAutoFit/>
          </a:bodyPr>
          <a:lstStyle/>
          <a:p>
            <a:pPr algn="ctr">
              <a:lnSpc>
                <a:spcPts val="3820"/>
              </a:lnSpc>
              <a:spcBef>
                <a:spcPct val="0"/>
              </a:spcBef>
            </a:pPr>
            <a:r>
              <a:rPr lang="en-US" sz="2728">
                <a:solidFill>
                  <a:srgbClr val="000000"/>
                </a:solidFill>
                <a:latin typeface="Montserrat Classic"/>
                <a:ea typeface="Montserrat Classic"/>
                <a:cs typeface="Montserrat Classic"/>
                <a:sym typeface="Montserrat Classic"/>
              </a:rPr>
              <a:t>Disc</a:t>
            </a:r>
            <a:r>
              <a:rPr lang="en-US" sz="2728">
                <a:solidFill>
                  <a:srgbClr val="000000"/>
                </a:solidFill>
                <a:latin typeface="Montserrat Classic"/>
                <a:ea typeface="Montserrat Classic"/>
                <a:cs typeface="Montserrat Classic"/>
                <a:sym typeface="Montserrat Classic"/>
              </a:rPr>
              <a:t>overability</a:t>
            </a:r>
          </a:p>
          <a:p>
            <a:pPr algn="ctr">
              <a:lnSpc>
                <a:spcPts val="3820"/>
              </a:lnSpc>
              <a:spcBef>
                <a:spcPct val="0"/>
              </a:spcBef>
            </a:pPr>
            <a:r>
              <a:rPr lang="en-US" sz="2728">
                <a:solidFill>
                  <a:srgbClr val="000000"/>
                </a:solidFill>
                <a:latin typeface="Montserrat Classic"/>
                <a:ea typeface="Montserrat Classic"/>
                <a:cs typeface="Montserrat Classic"/>
                <a:sym typeface="Montserrat Classic"/>
              </a:rPr>
              <a:t> &amp; Trust</a:t>
            </a:r>
          </a:p>
        </p:txBody>
      </p:sp>
      <p:sp>
        <p:nvSpPr>
          <p:cNvPr name="TextBox 48" id="48"/>
          <p:cNvSpPr txBox="true"/>
          <p:nvPr/>
        </p:nvSpPr>
        <p:spPr>
          <a:xfrm rot="0">
            <a:off x="6319925" y="6657609"/>
            <a:ext cx="2177921" cy="956297"/>
          </a:xfrm>
          <a:prstGeom prst="rect">
            <a:avLst/>
          </a:prstGeom>
        </p:spPr>
        <p:txBody>
          <a:bodyPr anchor="t" rtlCol="false" tIns="0" lIns="0" bIns="0" rIns="0">
            <a:spAutoFit/>
          </a:bodyPr>
          <a:lstStyle/>
          <a:p>
            <a:pPr algn="ctr">
              <a:lnSpc>
                <a:spcPts val="3820"/>
              </a:lnSpc>
              <a:spcBef>
                <a:spcPct val="0"/>
              </a:spcBef>
            </a:pPr>
            <a:r>
              <a:rPr lang="en-US" sz="2728">
                <a:solidFill>
                  <a:srgbClr val="000000"/>
                </a:solidFill>
                <a:latin typeface="Montserrat Classic"/>
                <a:ea typeface="Montserrat Classic"/>
                <a:cs typeface="Montserrat Classic"/>
                <a:sym typeface="Montserrat Classic"/>
              </a:rPr>
              <a:t>Onb</a:t>
            </a:r>
            <a:r>
              <a:rPr lang="en-US" sz="2728">
                <a:solidFill>
                  <a:srgbClr val="000000"/>
                </a:solidFill>
                <a:latin typeface="Montserrat Classic"/>
                <a:ea typeface="Montserrat Classic"/>
                <a:cs typeface="Montserrat Classic"/>
                <a:sym typeface="Montserrat Classic"/>
              </a:rPr>
              <a:t>oarding </a:t>
            </a:r>
          </a:p>
          <a:p>
            <a:pPr algn="ctr">
              <a:lnSpc>
                <a:spcPts val="3820"/>
              </a:lnSpc>
              <a:spcBef>
                <a:spcPct val="0"/>
              </a:spcBef>
            </a:pPr>
            <a:r>
              <a:rPr lang="en-US" sz="2728">
                <a:solidFill>
                  <a:srgbClr val="000000"/>
                </a:solidFill>
                <a:latin typeface="Montserrat Classic"/>
                <a:ea typeface="Montserrat Classic"/>
                <a:cs typeface="Montserrat Classic"/>
                <a:sym typeface="Montserrat Classic"/>
              </a:rPr>
              <a:t>&amp; Relevance</a:t>
            </a:r>
          </a:p>
        </p:txBody>
      </p:sp>
      <p:sp>
        <p:nvSpPr>
          <p:cNvPr name="TextBox 49" id="49"/>
          <p:cNvSpPr txBox="true"/>
          <p:nvPr/>
        </p:nvSpPr>
        <p:spPr>
          <a:xfrm rot="0">
            <a:off x="9993558" y="6657609"/>
            <a:ext cx="2161250" cy="1440527"/>
          </a:xfrm>
          <a:prstGeom prst="rect">
            <a:avLst/>
          </a:prstGeom>
        </p:spPr>
        <p:txBody>
          <a:bodyPr anchor="t" rtlCol="false" tIns="0" lIns="0" bIns="0" rIns="0">
            <a:spAutoFit/>
          </a:bodyPr>
          <a:lstStyle/>
          <a:p>
            <a:pPr algn="ctr">
              <a:lnSpc>
                <a:spcPts val="3820"/>
              </a:lnSpc>
              <a:spcBef>
                <a:spcPct val="0"/>
              </a:spcBef>
            </a:pPr>
            <a:r>
              <a:rPr lang="en-US" sz="2728">
                <a:solidFill>
                  <a:srgbClr val="000000"/>
                </a:solidFill>
                <a:latin typeface="Montserrat Classic"/>
                <a:ea typeface="Montserrat Classic"/>
                <a:cs typeface="Montserrat Classic"/>
                <a:sym typeface="Montserrat Classic"/>
              </a:rPr>
              <a:t>B</a:t>
            </a:r>
            <a:r>
              <a:rPr lang="en-US" sz="2728">
                <a:solidFill>
                  <a:srgbClr val="000000"/>
                </a:solidFill>
                <a:latin typeface="Montserrat Classic"/>
                <a:ea typeface="Montserrat Classic"/>
                <a:cs typeface="Montserrat Classic"/>
                <a:sym typeface="Montserrat Classic"/>
              </a:rPr>
              <a:t>elonging </a:t>
            </a:r>
          </a:p>
          <a:p>
            <a:pPr algn="ctr">
              <a:lnSpc>
                <a:spcPts val="3820"/>
              </a:lnSpc>
              <a:spcBef>
                <a:spcPct val="0"/>
              </a:spcBef>
            </a:pPr>
            <a:r>
              <a:rPr lang="en-US" sz="2728">
                <a:solidFill>
                  <a:srgbClr val="000000"/>
                </a:solidFill>
                <a:latin typeface="Montserrat Classic"/>
                <a:ea typeface="Montserrat Classic"/>
                <a:cs typeface="Montserrat Classic"/>
                <a:sym typeface="Montserrat Classic"/>
              </a:rPr>
              <a:t>&amp; Motivation</a:t>
            </a:r>
          </a:p>
          <a:p>
            <a:pPr algn="ctr">
              <a:lnSpc>
                <a:spcPts val="3820"/>
              </a:lnSpc>
              <a:spcBef>
                <a:spcPct val="0"/>
              </a:spcBef>
            </a:pPr>
          </a:p>
        </p:txBody>
      </p:sp>
      <p:sp>
        <p:nvSpPr>
          <p:cNvPr name="TextBox 50" id="50"/>
          <p:cNvSpPr txBox="true"/>
          <p:nvPr/>
        </p:nvSpPr>
        <p:spPr>
          <a:xfrm rot="0">
            <a:off x="13648925" y="6636171"/>
            <a:ext cx="1852879" cy="1440527"/>
          </a:xfrm>
          <a:prstGeom prst="rect">
            <a:avLst/>
          </a:prstGeom>
        </p:spPr>
        <p:txBody>
          <a:bodyPr anchor="t" rtlCol="false" tIns="0" lIns="0" bIns="0" rIns="0">
            <a:spAutoFit/>
          </a:bodyPr>
          <a:lstStyle/>
          <a:p>
            <a:pPr algn="ctr">
              <a:lnSpc>
                <a:spcPts val="3820"/>
              </a:lnSpc>
              <a:spcBef>
                <a:spcPct val="0"/>
              </a:spcBef>
            </a:pPr>
            <a:r>
              <a:rPr lang="en-US" sz="2728">
                <a:solidFill>
                  <a:srgbClr val="000000"/>
                </a:solidFill>
                <a:latin typeface="Montserrat Classic"/>
                <a:ea typeface="Montserrat Classic"/>
                <a:cs typeface="Montserrat Classic"/>
                <a:sym typeface="Montserrat Classic"/>
              </a:rPr>
              <a:t>R</a:t>
            </a:r>
            <a:r>
              <a:rPr lang="en-US" sz="2728">
                <a:solidFill>
                  <a:srgbClr val="000000"/>
                </a:solidFill>
                <a:latin typeface="Montserrat Classic"/>
                <a:ea typeface="Montserrat Classic"/>
                <a:cs typeface="Montserrat Classic"/>
                <a:sym typeface="Montserrat Classic"/>
              </a:rPr>
              <a:t>eflection </a:t>
            </a:r>
          </a:p>
          <a:p>
            <a:pPr algn="ctr">
              <a:lnSpc>
                <a:spcPts val="3820"/>
              </a:lnSpc>
              <a:spcBef>
                <a:spcPct val="0"/>
              </a:spcBef>
            </a:pPr>
            <a:r>
              <a:rPr lang="en-US" sz="2728">
                <a:solidFill>
                  <a:srgbClr val="000000"/>
                </a:solidFill>
                <a:latin typeface="Montserrat Classic"/>
                <a:ea typeface="Montserrat Classic"/>
                <a:cs typeface="Montserrat Classic"/>
                <a:sym typeface="Montserrat Classic"/>
              </a:rPr>
              <a:t>&amp; Closure</a:t>
            </a:r>
          </a:p>
          <a:p>
            <a:pPr algn="ctr">
              <a:lnSpc>
                <a:spcPts val="3820"/>
              </a:lnSpc>
              <a:spcBef>
                <a:spcPct val="0"/>
              </a:spcBef>
            </a:pPr>
          </a:p>
        </p:txBody>
      </p:sp>
      <p:sp>
        <p:nvSpPr>
          <p:cNvPr name="TextBox 51" id="51"/>
          <p:cNvSpPr txBox="true"/>
          <p:nvPr/>
        </p:nvSpPr>
        <p:spPr>
          <a:xfrm rot="0">
            <a:off x="4650665" y="372203"/>
            <a:ext cx="8462467" cy="1260960"/>
          </a:xfrm>
          <a:prstGeom prst="rect">
            <a:avLst/>
          </a:prstGeom>
        </p:spPr>
        <p:txBody>
          <a:bodyPr anchor="t" rtlCol="false" tIns="0" lIns="0" bIns="0" rIns="0">
            <a:spAutoFit/>
          </a:bodyPr>
          <a:lstStyle/>
          <a:p>
            <a:pPr algn="ctr">
              <a:lnSpc>
                <a:spcPts val="10298"/>
              </a:lnSpc>
              <a:spcBef>
                <a:spcPct val="0"/>
              </a:spcBef>
            </a:pPr>
            <a:r>
              <a:rPr lang="en-US" b="true" sz="7355">
                <a:solidFill>
                  <a:srgbClr val="000000"/>
                </a:solidFill>
                <a:latin typeface="Montserrat Classic Bold"/>
                <a:ea typeface="Montserrat Classic Bold"/>
                <a:cs typeface="Montserrat Classic Bold"/>
                <a:sym typeface="Montserrat Classic Bold"/>
              </a:rPr>
              <a:t>U</a:t>
            </a:r>
            <a:r>
              <a:rPr lang="en-US" b="true" sz="7355">
                <a:solidFill>
                  <a:srgbClr val="000000"/>
                </a:solidFill>
                <a:latin typeface="Montserrat Classic Bold"/>
                <a:ea typeface="Montserrat Classic Bold"/>
                <a:cs typeface="Montserrat Classic Bold"/>
                <a:sym typeface="Montserrat Classic Bold"/>
              </a:rPr>
              <a:t>ser Journey Map</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135332"/>
            <a:ext cx="3968086" cy="8016336"/>
          </a:xfrm>
          <a:custGeom>
            <a:avLst/>
            <a:gdLst/>
            <a:ahLst/>
            <a:cxnLst/>
            <a:rect r="r" b="b" t="t" l="l"/>
            <a:pathLst>
              <a:path h="8016336" w="3968086">
                <a:moveTo>
                  <a:pt x="0" y="0"/>
                </a:moveTo>
                <a:lnTo>
                  <a:pt x="3968086" y="0"/>
                </a:lnTo>
                <a:lnTo>
                  <a:pt x="3968086" y="8016336"/>
                </a:lnTo>
                <a:lnTo>
                  <a:pt x="0" y="8016336"/>
                </a:lnTo>
                <a:lnTo>
                  <a:pt x="0" y="0"/>
                </a:lnTo>
                <a:close/>
              </a:path>
            </a:pathLst>
          </a:custGeom>
          <a:blipFill>
            <a:blip r:embed="rId2"/>
            <a:stretch>
              <a:fillRect l="0" t="0" r="0" b="0"/>
            </a:stretch>
          </a:blipFill>
        </p:spPr>
      </p:sp>
      <p:grpSp>
        <p:nvGrpSpPr>
          <p:cNvPr name="Group 3" id="3"/>
          <p:cNvGrpSpPr/>
          <p:nvPr/>
        </p:nvGrpSpPr>
        <p:grpSpPr>
          <a:xfrm rot="0">
            <a:off x="5617863" y="2581446"/>
            <a:ext cx="11650962" cy="6570222"/>
            <a:chOff x="0" y="0"/>
            <a:chExt cx="3068566" cy="1730429"/>
          </a:xfrm>
        </p:grpSpPr>
        <p:sp>
          <p:nvSpPr>
            <p:cNvPr name="Freeform 4" id="4"/>
            <p:cNvSpPr/>
            <p:nvPr/>
          </p:nvSpPr>
          <p:spPr>
            <a:xfrm flipH="false" flipV="false" rot="0">
              <a:off x="0" y="0"/>
              <a:ext cx="3068566" cy="1730429"/>
            </a:xfrm>
            <a:custGeom>
              <a:avLst/>
              <a:gdLst/>
              <a:ahLst/>
              <a:cxnLst/>
              <a:rect r="r" b="b" t="t" l="l"/>
              <a:pathLst>
                <a:path h="1730429" w="3068566">
                  <a:moveTo>
                    <a:pt x="33889" y="0"/>
                  </a:moveTo>
                  <a:lnTo>
                    <a:pt x="3034677" y="0"/>
                  </a:lnTo>
                  <a:cubicBezTo>
                    <a:pt x="3043665" y="0"/>
                    <a:pt x="3052285" y="3570"/>
                    <a:pt x="3058640" y="9926"/>
                  </a:cubicBezTo>
                  <a:cubicBezTo>
                    <a:pt x="3064996" y="16281"/>
                    <a:pt x="3068566" y="24901"/>
                    <a:pt x="3068566" y="33889"/>
                  </a:cubicBezTo>
                  <a:lnTo>
                    <a:pt x="3068566" y="1696540"/>
                  </a:lnTo>
                  <a:cubicBezTo>
                    <a:pt x="3068566" y="1715256"/>
                    <a:pt x="3053394" y="1730429"/>
                    <a:pt x="3034677" y="1730429"/>
                  </a:cubicBezTo>
                  <a:lnTo>
                    <a:pt x="33889" y="1730429"/>
                  </a:lnTo>
                  <a:cubicBezTo>
                    <a:pt x="15173" y="1730429"/>
                    <a:pt x="0" y="1715256"/>
                    <a:pt x="0" y="1696540"/>
                  </a:cubicBezTo>
                  <a:lnTo>
                    <a:pt x="0" y="33889"/>
                  </a:lnTo>
                  <a:cubicBezTo>
                    <a:pt x="0" y="15173"/>
                    <a:pt x="15173" y="0"/>
                    <a:pt x="33889" y="0"/>
                  </a:cubicBezTo>
                  <a:close/>
                </a:path>
              </a:pathLst>
            </a:custGeom>
            <a:solidFill>
              <a:srgbClr val="106861">
                <a:alpha val="94902"/>
              </a:srgbClr>
            </a:solidFill>
          </p:spPr>
        </p:sp>
        <p:sp>
          <p:nvSpPr>
            <p:cNvPr name="TextBox 5" id="5"/>
            <p:cNvSpPr txBox="true"/>
            <p:nvPr/>
          </p:nvSpPr>
          <p:spPr>
            <a:xfrm>
              <a:off x="0" y="-57150"/>
              <a:ext cx="3068566" cy="1787579"/>
            </a:xfrm>
            <a:prstGeom prst="rect">
              <a:avLst/>
            </a:prstGeom>
          </p:spPr>
          <p:txBody>
            <a:bodyPr anchor="ctr" rtlCol="false" tIns="50800" lIns="50800" bIns="50800" rIns="50800"/>
            <a:lstStyle/>
            <a:p>
              <a:pPr algn="ctr">
                <a:lnSpc>
                  <a:spcPts val="3919"/>
                </a:lnSpc>
              </a:pPr>
              <a:r>
                <a:rPr lang="en-US" sz="2799">
                  <a:solidFill>
                    <a:srgbClr val="F8F8F8">
                      <a:alpha val="94902"/>
                    </a:srgbClr>
                  </a:solidFill>
                  <a:latin typeface="Montserrat Classic"/>
                  <a:ea typeface="Montserrat Classic"/>
                  <a:cs typeface="Montserrat Classic"/>
                  <a:sym typeface="Montserrat Classic"/>
                </a:rPr>
                <a:t>We Serve is an integrated community engagement app designed to empower individuals, organizations, and civic bodies to collaborate for social good. The platform enables users to discover and join volunteer opportunities, report local civic issues, access emergency assistance through real-time SOS features, and support NGOs through transparent donation systems. It also offers personalized dashboards for both individuals and organizations to track events, contributions, and impact. By combining service, safety, and social responsibility in one seamless experience, We Serve fosters more connected, responsive, and empowered communities.</a:t>
              </a:r>
            </a:p>
          </p:txBody>
        </p:sp>
      </p:grpSp>
      <p:grpSp>
        <p:nvGrpSpPr>
          <p:cNvPr name="Group 6" id="6"/>
          <p:cNvGrpSpPr/>
          <p:nvPr/>
        </p:nvGrpSpPr>
        <p:grpSpPr>
          <a:xfrm rot="0">
            <a:off x="4996786" y="799232"/>
            <a:ext cx="7767324" cy="1782214"/>
            <a:chOff x="0" y="0"/>
            <a:chExt cx="10356432" cy="2376286"/>
          </a:xfrm>
        </p:grpSpPr>
        <p:sp>
          <p:nvSpPr>
            <p:cNvPr name="TextBox 7" id="7"/>
            <p:cNvSpPr txBox="true"/>
            <p:nvPr/>
          </p:nvSpPr>
          <p:spPr>
            <a:xfrm rot="0">
              <a:off x="2699202" y="11382"/>
              <a:ext cx="7657230" cy="1940541"/>
            </a:xfrm>
            <a:prstGeom prst="rect">
              <a:avLst/>
            </a:prstGeom>
          </p:spPr>
          <p:txBody>
            <a:bodyPr anchor="t" rtlCol="false" tIns="0" lIns="0" bIns="0" rIns="0">
              <a:spAutoFit/>
            </a:bodyPr>
            <a:lstStyle/>
            <a:p>
              <a:pPr algn="ctr">
                <a:lnSpc>
                  <a:spcPts val="12190"/>
                </a:lnSpc>
                <a:spcBef>
                  <a:spcPct val="0"/>
                </a:spcBef>
              </a:pPr>
              <a:r>
                <a:rPr lang="en-US" b="true" sz="8833">
                  <a:solidFill>
                    <a:srgbClr val="191919"/>
                  </a:solidFill>
                  <a:latin typeface="Open Sauce Bold"/>
                  <a:ea typeface="Open Sauce Bold"/>
                  <a:cs typeface="Open Sauce Bold"/>
                  <a:sym typeface="Open Sauce Bold"/>
                </a:rPr>
                <a:t>WeServe</a:t>
              </a:r>
            </a:p>
          </p:txBody>
        </p:sp>
        <p:sp>
          <p:nvSpPr>
            <p:cNvPr name="Freeform 8" id="8"/>
            <p:cNvSpPr/>
            <p:nvPr/>
          </p:nvSpPr>
          <p:spPr>
            <a:xfrm flipH="false" flipV="false" rot="0">
              <a:off x="0" y="0"/>
              <a:ext cx="3434234" cy="2376286"/>
            </a:xfrm>
            <a:custGeom>
              <a:avLst/>
              <a:gdLst/>
              <a:ahLst/>
              <a:cxnLst/>
              <a:rect r="r" b="b" t="t" l="l"/>
              <a:pathLst>
                <a:path h="2376286" w="3434234">
                  <a:moveTo>
                    <a:pt x="0" y="0"/>
                  </a:moveTo>
                  <a:lnTo>
                    <a:pt x="3434234" y="0"/>
                  </a:lnTo>
                  <a:lnTo>
                    <a:pt x="3434234" y="2376286"/>
                  </a:lnTo>
                  <a:lnTo>
                    <a:pt x="0" y="2376286"/>
                  </a:lnTo>
                  <a:lnTo>
                    <a:pt x="0" y="0"/>
                  </a:lnTo>
                  <a:close/>
                </a:path>
              </a:pathLst>
            </a:custGeom>
            <a:blipFill>
              <a:blip r:embed="rId3"/>
              <a:stretch>
                <a:fillRect l="-268128" t="-213794" r="-267717" b="-203104"/>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3625812" y="1933493"/>
            <a:ext cx="11036377" cy="7849623"/>
          </a:xfrm>
          <a:custGeom>
            <a:avLst/>
            <a:gdLst/>
            <a:ahLst/>
            <a:cxnLst/>
            <a:rect r="r" b="b" t="t" l="l"/>
            <a:pathLst>
              <a:path h="7849623" w="11036377">
                <a:moveTo>
                  <a:pt x="0" y="0"/>
                </a:moveTo>
                <a:lnTo>
                  <a:pt x="11036376" y="0"/>
                </a:lnTo>
                <a:lnTo>
                  <a:pt x="11036376" y="7849623"/>
                </a:lnTo>
                <a:lnTo>
                  <a:pt x="0" y="7849623"/>
                </a:lnTo>
                <a:lnTo>
                  <a:pt x="0" y="0"/>
                </a:lnTo>
                <a:close/>
              </a:path>
            </a:pathLst>
          </a:custGeom>
          <a:blipFill>
            <a:blip r:embed="rId2"/>
            <a:stretch>
              <a:fillRect l="0" t="0" r="0" b="0"/>
            </a:stretch>
          </a:blipFill>
        </p:spPr>
      </p:sp>
      <p:sp>
        <p:nvSpPr>
          <p:cNvPr name="TextBox 3" id="3"/>
          <p:cNvSpPr txBox="true"/>
          <p:nvPr/>
        </p:nvSpPr>
        <p:spPr>
          <a:xfrm rot="0">
            <a:off x="6107968" y="319055"/>
            <a:ext cx="6072063" cy="1276415"/>
          </a:xfrm>
          <a:prstGeom prst="rect">
            <a:avLst/>
          </a:prstGeom>
        </p:spPr>
        <p:txBody>
          <a:bodyPr anchor="t" rtlCol="false" tIns="0" lIns="0" bIns="0" rIns="0">
            <a:spAutoFit/>
          </a:bodyPr>
          <a:lstStyle/>
          <a:p>
            <a:pPr algn="ctr">
              <a:lnSpc>
                <a:spcPts val="10496"/>
              </a:lnSpc>
              <a:spcBef>
                <a:spcPct val="0"/>
              </a:spcBef>
            </a:pPr>
            <a:r>
              <a:rPr lang="en-US" b="true" sz="7497">
                <a:solidFill>
                  <a:srgbClr val="191919"/>
                </a:solidFill>
                <a:latin typeface="Montserrat Ultra-Bold"/>
                <a:ea typeface="Montserrat Ultra-Bold"/>
                <a:cs typeface="Montserrat Ultra-Bold"/>
                <a:sym typeface="Montserrat Ultra-Bold"/>
              </a:rPr>
              <a:t>Moodboard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888663" y="250183"/>
            <a:ext cx="10510675" cy="9786633"/>
          </a:xfrm>
          <a:custGeom>
            <a:avLst/>
            <a:gdLst/>
            <a:ahLst/>
            <a:cxnLst/>
            <a:rect r="r" b="b" t="t" l="l"/>
            <a:pathLst>
              <a:path h="9786633" w="10510675">
                <a:moveTo>
                  <a:pt x="0" y="0"/>
                </a:moveTo>
                <a:lnTo>
                  <a:pt x="10510674" y="0"/>
                </a:lnTo>
                <a:lnTo>
                  <a:pt x="10510674" y="9786634"/>
                </a:lnTo>
                <a:lnTo>
                  <a:pt x="0" y="9786634"/>
                </a:lnTo>
                <a:lnTo>
                  <a:pt x="0" y="0"/>
                </a:lnTo>
                <a:close/>
              </a:path>
            </a:pathLst>
          </a:custGeom>
          <a:blipFill>
            <a:blip r:embed="rId2"/>
            <a:stretch>
              <a:fillRect l="0" t="0" r="0" b="0"/>
            </a:stretch>
          </a:blipFill>
        </p:spPr>
      </p:sp>
      <p:sp>
        <p:nvSpPr>
          <p:cNvPr name="TextBox 3" id="3"/>
          <p:cNvSpPr txBox="true"/>
          <p:nvPr/>
        </p:nvSpPr>
        <p:spPr>
          <a:xfrm rot="0">
            <a:off x="7098441" y="319055"/>
            <a:ext cx="6072063" cy="1276415"/>
          </a:xfrm>
          <a:prstGeom prst="rect">
            <a:avLst/>
          </a:prstGeom>
        </p:spPr>
        <p:txBody>
          <a:bodyPr anchor="t" rtlCol="false" tIns="0" lIns="0" bIns="0" rIns="0">
            <a:spAutoFit/>
          </a:bodyPr>
          <a:lstStyle/>
          <a:p>
            <a:pPr algn="ctr">
              <a:lnSpc>
                <a:spcPts val="10496"/>
              </a:lnSpc>
              <a:spcBef>
                <a:spcPct val="0"/>
              </a:spcBef>
            </a:pPr>
            <a:r>
              <a:rPr lang="en-US" b="true" sz="7497">
                <a:solidFill>
                  <a:srgbClr val="191919"/>
                </a:solidFill>
                <a:latin typeface="Montserrat Ultra-Bold"/>
                <a:ea typeface="Montserrat Ultra-Bold"/>
                <a:cs typeface="Montserrat Ultra-Bold"/>
                <a:sym typeface="Montserrat Ultra-Bold"/>
              </a:rPr>
              <a:t>Flowchart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883254" y="1076410"/>
            <a:ext cx="2355649" cy="4196197"/>
          </a:xfrm>
          <a:custGeom>
            <a:avLst/>
            <a:gdLst/>
            <a:ahLst/>
            <a:cxnLst/>
            <a:rect r="r" b="b" t="t" l="l"/>
            <a:pathLst>
              <a:path h="4196197" w="2355649">
                <a:moveTo>
                  <a:pt x="0" y="0"/>
                </a:moveTo>
                <a:lnTo>
                  <a:pt x="2355649" y="0"/>
                </a:lnTo>
                <a:lnTo>
                  <a:pt x="2355649" y="4196197"/>
                </a:lnTo>
                <a:lnTo>
                  <a:pt x="0" y="4196197"/>
                </a:lnTo>
                <a:lnTo>
                  <a:pt x="0" y="0"/>
                </a:lnTo>
                <a:close/>
              </a:path>
            </a:pathLst>
          </a:custGeom>
          <a:blipFill>
            <a:blip r:embed="rId2"/>
            <a:stretch>
              <a:fillRect l="0" t="0" r="0" b="0"/>
            </a:stretch>
          </a:blipFill>
        </p:spPr>
      </p:sp>
      <p:sp>
        <p:nvSpPr>
          <p:cNvPr name="Freeform 3" id="3"/>
          <p:cNvSpPr/>
          <p:nvPr/>
        </p:nvSpPr>
        <p:spPr>
          <a:xfrm flipH="false" flipV="false" rot="0">
            <a:off x="11075085" y="1140955"/>
            <a:ext cx="2319415" cy="4131652"/>
          </a:xfrm>
          <a:custGeom>
            <a:avLst/>
            <a:gdLst/>
            <a:ahLst/>
            <a:cxnLst/>
            <a:rect r="r" b="b" t="t" l="l"/>
            <a:pathLst>
              <a:path h="4131652" w="2319415">
                <a:moveTo>
                  <a:pt x="0" y="0"/>
                </a:moveTo>
                <a:lnTo>
                  <a:pt x="2319416" y="0"/>
                </a:lnTo>
                <a:lnTo>
                  <a:pt x="2319416" y="4131652"/>
                </a:lnTo>
                <a:lnTo>
                  <a:pt x="0" y="4131652"/>
                </a:lnTo>
                <a:lnTo>
                  <a:pt x="0" y="0"/>
                </a:lnTo>
                <a:close/>
              </a:path>
            </a:pathLst>
          </a:custGeom>
          <a:blipFill>
            <a:blip r:embed="rId3"/>
            <a:stretch>
              <a:fillRect l="0" t="0" r="0" b="0"/>
            </a:stretch>
          </a:blipFill>
        </p:spPr>
      </p:sp>
      <p:sp>
        <p:nvSpPr>
          <p:cNvPr name="Freeform 4" id="4"/>
          <p:cNvSpPr/>
          <p:nvPr/>
        </p:nvSpPr>
        <p:spPr>
          <a:xfrm flipH="false" flipV="false" rot="0">
            <a:off x="4206556" y="2824619"/>
            <a:ext cx="2962322" cy="6919985"/>
          </a:xfrm>
          <a:custGeom>
            <a:avLst/>
            <a:gdLst/>
            <a:ahLst/>
            <a:cxnLst/>
            <a:rect r="r" b="b" t="t" l="l"/>
            <a:pathLst>
              <a:path h="6919985" w="2962322">
                <a:moveTo>
                  <a:pt x="0" y="0"/>
                </a:moveTo>
                <a:lnTo>
                  <a:pt x="2962323" y="0"/>
                </a:lnTo>
                <a:lnTo>
                  <a:pt x="2962323" y="6919986"/>
                </a:lnTo>
                <a:lnTo>
                  <a:pt x="0" y="6919986"/>
                </a:lnTo>
                <a:lnTo>
                  <a:pt x="0" y="0"/>
                </a:lnTo>
                <a:close/>
              </a:path>
            </a:pathLst>
          </a:custGeom>
          <a:blipFill>
            <a:blip r:embed="rId4"/>
            <a:stretch>
              <a:fillRect l="0" t="0" r="0" b="0"/>
            </a:stretch>
          </a:blipFill>
        </p:spPr>
      </p:sp>
      <p:sp>
        <p:nvSpPr>
          <p:cNvPr name="Freeform 5" id="5"/>
          <p:cNvSpPr/>
          <p:nvPr/>
        </p:nvSpPr>
        <p:spPr>
          <a:xfrm flipH="false" flipV="false" rot="0">
            <a:off x="14309294" y="5556475"/>
            <a:ext cx="2251179" cy="4196197"/>
          </a:xfrm>
          <a:custGeom>
            <a:avLst/>
            <a:gdLst/>
            <a:ahLst/>
            <a:cxnLst/>
            <a:rect r="r" b="b" t="t" l="l"/>
            <a:pathLst>
              <a:path h="4196197" w="2251179">
                <a:moveTo>
                  <a:pt x="0" y="0"/>
                </a:moveTo>
                <a:lnTo>
                  <a:pt x="2251178" y="0"/>
                </a:lnTo>
                <a:lnTo>
                  <a:pt x="2251178" y="4196197"/>
                </a:lnTo>
                <a:lnTo>
                  <a:pt x="0" y="4196197"/>
                </a:lnTo>
                <a:lnTo>
                  <a:pt x="0" y="0"/>
                </a:lnTo>
                <a:close/>
              </a:path>
            </a:pathLst>
          </a:custGeom>
          <a:blipFill>
            <a:blip r:embed="rId5"/>
            <a:stretch>
              <a:fillRect l="0" t="0" r="0" b="0"/>
            </a:stretch>
          </a:blipFill>
        </p:spPr>
      </p:sp>
      <p:sp>
        <p:nvSpPr>
          <p:cNvPr name="Freeform 6" id="6"/>
          <p:cNvSpPr/>
          <p:nvPr/>
        </p:nvSpPr>
        <p:spPr>
          <a:xfrm flipH="false" flipV="false" rot="0">
            <a:off x="7899615" y="5465000"/>
            <a:ext cx="2339289" cy="4379148"/>
          </a:xfrm>
          <a:custGeom>
            <a:avLst/>
            <a:gdLst/>
            <a:ahLst/>
            <a:cxnLst/>
            <a:rect r="r" b="b" t="t" l="l"/>
            <a:pathLst>
              <a:path h="4379148" w="2339289">
                <a:moveTo>
                  <a:pt x="0" y="0"/>
                </a:moveTo>
                <a:lnTo>
                  <a:pt x="2339288" y="0"/>
                </a:lnTo>
                <a:lnTo>
                  <a:pt x="2339288" y="4379148"/>
                </a:lnTo>
                <a:lnTo>
                  <a:pt x="0" y="4379148"/>
                </a:lnTo>
                <a:lnTo>
                  <a:pt x="0" y="0"/>
                </a:lnTo>
                <a:close/>
              </a:path>
            </a:pathLst>
          </a:custGeom>
          <a:blipFill>
            <a:blip r:embed="rId6"/>
            <a:stretch>
              <a:fillRect l="0" t="0" r="0" b="0"/>
            </a:stretch>
          </a:blipFill>
        </p:spPr>
      </p:sp>
      <p:sp>
        <p:nvSpPr>
          <p:cNvPr name="Freeform 7" id="7"/>
          <p:cNvSpPr/>
          <p:nvPr/>
        </p:nvSpPr>
        <p:spPr>
          <a:xfrm flipH="false" flipV="false" rot="0">
            <a:off x="1191923" y="5335892"/>
            <a:ext cx="2301447" cy="4320583"/>
          </a:xfrm>
          <a:custGeom>
            <a:avLst/>
            <a:gdLst/>
            <a:ahLst/>
            <a:cxnLst/>
            <a:rect r="r" b="b" t="t" l="l"/>
            <a:pathLst>
              <a:path h="4320583" w="2301447">
                <a:moveTo>
                  <a:pt x="0" y="0"/>
                </a:moveTo>
                <a:lnTo>
                  <a:pt x="2301448" y="0"/>
                </a:lnTo>
                <a:lnTo>
                  <a:pt x="2301448" y="4320584"/>
                </a:lnTo>
                <a:lnTo>
                  <a:pt x="0" y="4320584"/>
                </a:lnTo>
                <a:lnTo>
                  <a:pt x="0" y="0"/>
                </a:lnTo>
                <a:close/>
              </a:path>
            </a:pathLst>
          </a:custGeom>
          <a:blipFill>
            <a:blip r:embed="rId7"/>
            <a:stretch>
              <a:fillRect l="0" t="0" r="0" b="0"/>
            </a:stretch>
          </a:blipFill>
        </p:spPr>
      </p:sp>
      <p:sp>
        <p:nvSpPr>
          <p:cNvPr name="Freeform 8" id="8"/>
          <p:cNvSpPr/>
          <p:nvPr/>
        </p:nvSpPr>
        <p:spPr>
          <a:xfrm flipH="false" flipV="false" rot="0">
            <a:off x="11081964" y="5465000"/>
            <a:ext cx="2345972" cy="4379148"/>
          </a:xfrm>
          <a:custGeom>
            <a:avLst/>
            <a:gdLst/>
            <a:ahLst/>
            <a:cxnLst/>
            <a:rect r="r" b="b" t="t" l="l"/>
            <a:pathLst>
              <a:path h="4379148" w="2345972">
                <a:moveTo>
                  <a:pt x="0" y="0"/>
                </a:moveTo>
                <a:lnTo>
                  <a:pt x="2345972" y="0"/>
                </a:lnTo>
                <a:lnTo>
                  <a:pt x="2345972" y="4379148"/>
                </a:lnTo>
                <a:lnTo>
                  <a:pt x="0" y="4379148"/>
                </a:lnTo>
                <a:lnTo>
                  <a:pt x="0" y="0"/>
                </a:lnTo>
                <a:close/>
              </a:path>
            </a:pathLst>
          </a:custGeom>
          <a:blipFill>
            <a:blip r:embed="rId8"/>
            <a:stretch>
              <a:fillRect l="0" t="0" r="0" b="0"/>
            </a:stretch>
          </a:blipFill>
        </p:spPr>
      </p:sp>
      <p:sp>
        <p:nvSpPr>
          <p:cNvPr name="Freeform 9" id="9"/>
          <p:cNvSpPr/>
          <p:nvPr/>
        </p:nvSpPr>
        <p:spPr>
          <a:xfrm flipH="false" flipV="false" rot="0">
            <a:off x="14232701" y="1076410"/>
            <a:ext cx="2327772" cy="4196197"/>
          </a:xfrm>
          <a:custGeom>
            <a:avLst/>
            <a:gdLst/>
            <a:ahLst/>
            <a:cxnLst/>
            <a:rect r="r" b="b" t="t" l="l"/>
            <a:pathLst>
              <a:path h="4196197" w="2327772">
                <a:moveTo>
                  <a:pt x="0" y="0"/>
                </a:moveTo>
                <a:lnTo>
                  <a:pt x="2327771" y="0"/>
                </a:lnTo>
                <a:lnTo>
                  <a:pt x="2327771" y="4196197"/>
                </a:lnTo>
                <a:lnTo>
                  <a:pt x="0" y="4196197"/>
                </a:lnTo>
                <a:lnTo>
                  <a:pt x="0" y="0"/>
                </a:lnTo>
                <a:close/>
              </a:path>
            </a:pathLst>
          </a:custGeom>
          <a:blipFill>
            <a:blip r:embed="rId9"/>
            <a:stretch>
              <a:fillRect l="0" t="0" r="0" b="0"/>
            </a:stretch>
          </a:blipFill>
        </p:spPr>
      </p:sp>
      <p:grpSp>
        <p:nvGrpSpPr>
          <p:cNvPr name="Group 10" id="10"/>
          <p:cNvGrpSpPr/>
          <p:nvPr/>
        </p:nvGrpSpPr>
        <p:grpSpPr>
          <a:xfrm rot="0">
            <a:off x="-6184261" y="-7027491"/>
            <a:ext cx="15565023" cy="8755326"/>
            <a:chOff x="0" y="0"/>
            <a:chExt cx="20753364" cy="11673767"/>
          </a:xfrm>
        </p:grpSpPr>
        <p:sp>
          <p:nvSpPr>
            <p:cNvPr name="Freeform 11" id="11"/>
            <p:cNvSpPr/>
            <p:nvPr/>
          </p:nvSpPr>
          <p:spPr>
            <a:xfrm flipH="false" flipV="false" rot="0">
              <a:off x="0" y="0"/>
              <a:ext cx="20753364" cy="11673767"/>
            </a:xfrm>
            <a:custGeom>
              <a:avLst/>
              <a:gdLst/>
              <a:ahLst/>
              <a:cxnLst/>
              <a:rect r="r" b="b" t="t" l="l"/>
              <a:pathLst>
                <a:path h="11673767" w="20753364">
                  <a:moveTo>
                    <a:pt x="0" y="0"/>
                  </a:moveTo>
                  <a:lnTo>
                    <a:pt x="20753364" y="0"/>
                  </a:lnTo>
                  <a:lnTo>
                    <a:pt x="20753364" y="11673767"/>
                  </a:lnTo>
                  <a:lnTo>
                    <a:pt x="0" y="11673767"/>
                  </a:lnTo>
                  <a:lnTo>
                    <a:pt x="0" y="0"/>
                  </a:lnTo>
                  <a:close/>
                </a:path>
              </a:pathLst>
            </a:custGeom>
            <a:blipFill>
              <a:blip r:embed="rId10"/>
              <a:stretch>
                <a:fillRect l="0" t="0" r="0" b="0"/>
              </a:stretch>
            </a:blipFill>
          </p:spPr>
        </p:sp>
        <p:sp>
          <p:nvSpPr>
            <p:cNvPr name="TextBox 12" id="12"/>
            <p:cNvSpPr txBox="true"/>
            <p:nvPr/>
          </p:nvSpPr>
          <p:spPr>
            <a:xfrm rot="0">
              <a:off x="11648119" y="4754237"/>
              <a:ext cx="6549938" cy="1993844"/>
            </a:xfrm>
            <a:prstGeom prst="rect">
              <a:avLst/>
            </a:prstGeom>
          </p:spPr>
          <p:txBody>
            <a:bodyPr anchor="t" rtlCol="false" tIns="0" lIns="0" bIns="0" rIns="0">
              <a:spAutoFit/>
            </a:bodyPr>
            <a:lstStyle/>
            <a:p>
              <a:pPr algn="ctr">
                <a:lnSpc>
                  <a:spcPts val="12634"/>
                </a:lnSpc>
                <a:spcBef>
                  <a:spcPct val="0"/>
                </a:spcBef>
              </a:pPr>
              <a:r>
                <a:rPr lang="en-US" b="true" sz="9024">
                  <a:solidFill>
                    <a:srgbClr val="FFFFFF"/>
                  </a:solidFill>
                  <a:latin typeface="Canva Sans Bold"/>
                  <a:ea typeface="Canva Sans Bold"/>
                  <a:cs typeface="Canva Sans Bold"/>
                  <a:sym typeface="Canva Sans Bold"/>
                </a:rPr>
                <a:t>WeServe</a:t>
              </a:r>
            </a:p>
          </p:txBody>
        </p:sp>
      </p:grpSp>
      <p:grpSp>
        <p:nvGrpSpPr>
          <p:cNvPr name="Group 13" id="13"/>
          <p:cNvGrpSpPr/>
          <p:nvPr/>
        </p:nvGrpSpPr>
        <p:grpSpPr>
          <a:xfrm rot="0">
            <a:off x="-6495764" y="-2907464"/>
            <a:ext cx="15565023" cy="8755326"/>
            <a:chOff x="0" y="0"/>
            <a:chExt cx="20753364" cy="11673767"/>
          </a:xfrm>
        </p:grpSpPr>
        <p:sp>
          <p:nvSpPr>
            <p:cNvPr name="Freeform 14" id="14"/>
            <p:cNvSpPr/>
            <p:nvPr/>
          </p:nvSpPr>
          <p:spPr>
            <a:xfrm flipH="false" flipV="false" rot="0">
              <a:off x="0" y="0"/>
              <a:ext cx="20753364" cy="11673767"/>
            </a:xfrm>
            <a:custGeom>
              <a:avLst/>
              <a:gdLst/>
              <a:ahLst/>
              <a:cxnLst/>
              <a:rect r="r" b="b" t="t" l="l"/>
              <a:pathLst>
                <a:path h="11673767" w="20753364">
                  <a:moveTo>
                    <a:pt x="0" y="0"/>
                  </a:moveTo>
                  <a:lnTo>
                    <a:pt x="20753364" y="0"/>
                  </a:lnTo>
                  <a:lnTo>
                    <a:pt x="20753364" y="11673767"/>
                  </a:lnTo>
                  <a:lnTo>
                    <a:pt x="0" y="11673767"/>
                  </a:lnTo>
                  <a:lnTo>
                    <a:pt x="0" y="0"/>
                  </a:lnTo>
                  <a:close/>
                </a:path>
              </a:pathLst>
            </a:custGeom>
            <a:blipFill>
              <a:blip r:embed="rId10"/>
              <a:stretch>
                <a:fillRect l="0" t="0" r="0" b="0"/>
              </a:stretch>
            </a:blipFill>
          </p:spPr>
        </p:sp>
        <p:sp>
          <p:nvSpPr>
            <p:cNvPr name="TextBox 15" id="15"/>
            <p:cNvSpPr txBox="true"/>
            <p:nvPr/>
          </p:nvSpPr>
          <p:spPr>
            <a:xfrm rot="0">
              <a:off x="11648119" y="4754237"/>
              <a:ext cx="6549938" cy="1993844"/>
            </a:xfrm>
            <a:prstGeom prst="rect">
              <a:avLst/>
            </a:prstGeom>
          </p:spPr>
          <p:txBody>
            <a:bodyPr anchor="t" rtlCol="false" tIns="0" lIns="0" bIns="0" rIns="0">
              <a:spAutoFit/>
            </a:bodyPr>
            <a:lstStyle/>
            <a:p>
              <a:pPr algn="ctr">
                <a:lnSpc>
                  <a:spcPts val="12634"/>
                </a:lnSpc>
                <a:spcBef>
                  <a:spcPct val="0"/>
                </a:spcBef>
              </a:pPr>
              <a:r>
                <a:rPr lang="en-US" b="true" sz="9024">
                  <a:solidFill>
                    <a:srgbClr val="FFFFFF"/>
                  </a:solidFill>
                  <a:latin typeface="Canva Sans Bold"/>
                  <a:ea typeface="Canva Sans Bold"/>
                  <a:cs typeface="Canva Sans Bold"/>
                  <a:sym typeface="Canva Sans Bold"/>
                </a:rPr>
                <a:t>WeServe</a:t>
              </a:r>
            </a:p>
          </p:txBody>
        </p:sp>
      </p:grpSp>
      <p:sp>
        <p:nvSpPr>
          <p:cNvPr name="TextBox 16" id="16"/>
          <p:cNvSpPr txBox="true"/>
          <p:nvPr/>
        </p:nvSpPr>
        <p:spPr>
          <a:xfrm rot="0">
            <a:off x="763021" y="3130581"/>
            <a:ext cx="3159253" cy="1299268"/>
          </a:xfrm>
          <a:prstGeom prst="rect">
            <a:avLst/>
          </a:prstGeom>
        </p:spPr>
        <p:txBody>
          <a:bodyPr anchor="t" rtlCol="false" tIns="0" lIns="0" bIns="0" rIns="0">
            <a:spAutoFit/>
          </a:bodyPr>
          <a:lstStyle/>
          <a:p>
            <a:pPr algn="ctr">
              <a:lnSpc>
                <a:spcPts val="5200"/>
              </a:lnSpc>
              <a:spcBef>
                <a:spcPct val="0"/>
              </a:spcBef>
            </a:pPr>
            <a:r>
              <a:rPr lang="en-US" b="true" sz="3714">
                <a:solidFill>
                  <a:srgbClr val="FFFFFF"/>
                </a:solidFill>
                <a:latin typeface="Canva Sans Bold"/>
                <a:ea typeface="Canva Sans Bold"/>
                <a:cs typeface="Canva Sans Bold"/>
                <a:sym typeface="Canva Sans Bold"/>
              </a:rPr>
              <a:t>Low fidelity wireframes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06861"/>
        </a:solidFill>
      </p:bgPr>
    </p:bg>
    <p:spTree>
      <p:nvGrpSpPr>
        <p:cNvPr id="1" name=""/>
        <p:cNvGrpSpPr/>
        <p:nvPr/>
      </p:nvGrpSpPr>
      <p:grpSpPr>
        <a:xfrm>
          <a:off x="0" y="0"/>
          <a:ext cx="0" cy="0"/>
          <a:chOff x="0" y="0"/>
          <a:chExt cx="0" cy="0"/>
        </a:xfrm>
      </p:grpSpPr>
      <p:sp>
        <p:nvSpPr>
          <p:cNvPr name="Freeform 2" id="2"/>
          <p:cNvSpPr/>
          <p:nvPr/>
        </p:nvSpPr>
        <p:spPr>
          <a:xfrm flipH="false" flipV="false" rot="0">
            <a:off x="3516006" y="3411757"/>
            <a:ext cx="3146694" cy="6356958"/>
          </a:xfrm>
          <a:custGeom>
            <a:avLst/>
            <a:gdLst/>
            <a:ahLst/>
            <a:cxnLst/>
            <a:rect r="r" b="b" t="t" l="l"/>
            <a:pathLst>
              <a:path h="6356958" w="3146694">
                <a:moveTo>
                  <a:pt x="0" y="0"/>
                </a:moveTo>
                <a:lnTo>
                  <a:pt x="3146695" y="0"/>
                </a:lnTo>
                <a:lnTo>
                  <a:pt x="3146695" y="6356958"/>
                </a:lnTo>
                <a:lnTo>
                  <a:pt x="0" y="6356958"/>
                </a:lnTo>
                <a:lnTo>
                  <a:pt x="0" y="0"/>
                </a:lnTo>
                <a:close/>
              </a:path>
            </a:pathLst>
          </a:custGeom>
          <a:blipFill>
            <a:blip r:embed="rId2"/>
            <a:stretch>
              <a:fillRect l="0" t="0" r="0" b="0"/>
            </a:stretch>
          </a:blipFill>
        </p:spPr>
      </p:sp>
      <p:sp>
        <p:nvSpPr>
          <p:cNvPr name="Freeform 3" id="3"/>
          <p:cNvSpPr/>
          <p:nvPr/>
        </p:nvSpPr>
        <p:spPr>
          <a:xfrm flipH="false" flipV="false" rot="0">
            <a:off x="369312" y="3411757"/>
            <a:ext cx="3146694" cy="6356958"/>
          </a:xfrm>
          <a:custGeom>
            <a:avLst/>
            <a:gdLst/>
            <a:ahLst/>
            <a:cxnLst/>
            <a:rect r="r" b="b" t="t" l="l"/>
            <a:pathLst>
              <a:path h="6356958" w="3146694">
                <a:moveTo>
                  <a:pt x="0" y="0"/>
                </a:moveTo>
                <a:lnTo>
                  <a:pt x="3146694" y="0"/>
                </a:lnTo>
                <a:lnTo>
                  <a:pt x="3146694" y="6356958"/>
                </a:lnTo>
                <a:lnTo>
                  <a:pt x="0" y="6356958"/>
                </a:lnTo>
                <a:lnTo>
                  <a:pt x="0" y="0"/>
                </a:lnTo>
                <a:close/>
              </a:path>
            </a:pathLst>
          </a:custGeom>
          <a:blipFill>
            <a:blip r:embed="rId3"/>
            <a:stretch>
              <a:fillRect l="0" t="0" r="0" b="0"/>
            </a:stretch>
          </a:blipFill>
        </p:spPr>
      </p:sp>
      <p:sp>
        <p:nvSpPr>
          <p:cNvPr name="Freeform 4" id="4"/>
          <p:cNvSpPr/>
          <p:nvPr/>
        </p:nvSpPr>
        <p:spPr>
          <a:xfrm flipH="false" flipV="false" rot="0">
            <a:off x="6662701" y="3411757"/>
            <a:ext cx="3146694" cy="6356958"/>
          </a:xfrm>
          <a:custGeom>
            <a:avLst/>
            <a:gdLst/>
            <a:ahLst/>
            <a:cxnLst/>
            <a:rect r="r" b="b" t="t" l="l"/>
            <a:pathLst>
              <a:path h="6356958" w="3146694">
                <a:moveTo>
                  <a:pt x="0" y="0"/>
                </a:moveTo>
                <a:lnTo>
                  <a:pt x="3146694" y="0"/>
                </a:lnTo>
                <a:lnTo>
                  <a:pt x="3146694" y="6356958"/>
                </a:lnTo>
                <a:lnTo>
                  <a:pt x="0" y="6356958"/>
                </a:lnTo>
                <a:lnTo>
                  <a:pt x="0" y="0"/>
                </a:lnTo>
                <a:close/>
              </a:path>
            </a:pathLst>
          </a:custGeom>
          <a:blipFill>
            <a:blip r:embed="rId4"/>
            <a:stretch>
              <a:fillRect l="0" t="0" r="0" b="0"/>
            </a:stretch>
          </a:blipFill>
        </p:spPr>
      </p:sp>
      <p:grpSp>
        <p:nvGrpSpPr>
          <p:cNvPr name="Group 5" id="5"/>
          <p:cNvGrpSpPr/>
          <p:nvPr/>
        </p:nvGrpSpPr>
        <p:grpSpPr>
          <a:xfrm rot="0">
            <a:off x="10204167" y="601031"/>
            <a:ext cx="7315422" cy="9167684"/>
            <a:chOff x="0" y="0"/>
            <a:chExt cx="1926696" cy="2414534"/>
          </a:xfrm>
        </p:grpSpPr>
        <p:sp>
          <p:nvSpPr>
            <p:cNvPr name="Freeform 6" id="6"/>
            <p:cNvSpPr/>
            <p:nvPr/>
          </p:nvSpPr>
          <p:spPr>
            <a:xfrm flipH="false" flipV="false" rot="0">
              <a:off x="0" y="0"/>
              <a:ext cx="1926696" cy="2414534"/>
            </a:xfrm>
            <a:custGeom>
              <a:avLst/>
              <a:gdLst/>
              <a:ahLst/>
              <a:cxnLst/>
              <a:rect r="r" b="b" t="t" l="l"/>
              <a:pathLst>
                <a:path h="2414534" w="1926696">
                  <a:moveTo>
                    <a:pt x="53973" y="0"/>
                  </a:moveTo>
                  <a:lnTo>
                    <a:pt x="1872722" y="0"/>
                  </a:lnTo>
                  <a:cubicBezTo>
                    <a:pt x="1887037" y="0"/>
                    <a:pt x="1900765" y="5686"/>
                    <a:pt x="1910887" y="15808"/>
                  </a:cubicBezTo>
                  <a:cubicBezTo>
                    <a:pt x="1921009" y="25930"/>
                    <a:pt x="1926696" y="39659"/>
                    <a:pt x="1926696" y="53973"/>
                  </a:cubicBezTo>
                  <a:lnTo>
                    <a:pt x="1926696" y="2360561"/>
                  </a:lnTo>
                  <a:cubicBezTo>
                    <a:pt x="1926696" y="2374875"/>
                    <a:pt x="1921009" y="2388604"/>
                    <a:pt x="1910887" y="2398726"/>
                  </a:cubicBezTo>
                  <a:cubicBezTo>
                    <a:pt x="1900765" y="2408848"/>
                    <a:pt x="1887037" y="2414534"/>
                    <a:pt x="1872722" y="2414534"/>
                  </a:cubicBezTo>
                  <a:lnTo>
                    <a:pt x="53973" y="2414534"/>
                  </a:lnTo>
                  <a:cubicBezTo>
                    <a:pt x="39659" y="2414534"/>
                    <a:pt x="25930" y="2408848"/>
                    <a:pt x="15808" y="2398726"/>
                  </a:cubicBezTo>
                  <a:cubicBezTo>
                    <a:pt x="5686" y="2388604"/>
                    <a:pt x="0" y="2374875"/>
                    <a:pt x="0" y="2360561"/>
                  </a:cubicBezTo>
                  <a:lnTo>
                    <a:pt x="0" y="53973"/>
                  </a:lnTo>
                  <a:cubicBezTo>
                    <a:pt x="0" y="39659"/>
                    <a:pt x="5686" y="25930"/>
                    <a:pt x="15808" y="15808"/>
                  </a:cubicBezTo>
                  <a:cubicBezTo>
                    <a:pt x="25930" y="5686"/>
                    <a:pt x="39659" y="0"/>
                    <a:pt x="53973" y="0"/>
                  </a:cubicBezTo>
                  <a:close/>
                </a:path>
              </a:pathLst>
            </a:custGeom>
            <a:gradFill rotWithShape="true">
              <a:gsLst>
                <a:gs pos="0">
                  <a:srgbClr val="0097B2">
                    <a:alpha val="100000"/>
                  </a:srgbClr>
                </a:gs>
                <a:gs pos="100000">
                  <a:srgbClr val="7ED957">
                    <a:alpha val="100000"/>
                  </a:srgbClr>
                </a:gs>
              </a:gsLst>
              <a:lin ang="0"/>
            </a:gradFill>
          </p:spPr>
        </p:sp>
        <p:sp>
          <p:nvSpPr>
            <p:cNvPr name="TextBox 7" id="7"/>
            <p:cNvSpPr txBox="true"/>
            <p:nvPr/>
          </p:nvSpPr>
          <p:spPr>
            <a:xfrm>
              <a:off x="0" y="-38100"/>
              <a:ext cx="1926696" cy="2452634"/>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451047" y="1166495"/>
            <a:ext cx="6609421" cy="8084394"/>
          </a:xfrm>
          <a:prstGeom prst="rect">
            <a:avLst/>
          </a:prstGeom>
        </p:spPr>
        <p:txBody>
          <a:bodyPr anchor="t" rtlCol="false" tIns="0" lIns="0" bIns="0" rIns="0">
            <a:spAutoFit/>
          </a:bodyPr>
          <a:lstStyle/>
          <a:p>
            <a:pPr algn="l">
              <a:lnSpc>
                <a:spcPts val="3803"/>
              </a:lnSpc>
              <a:spcBef>
                <a:spcPct val="0"/>
              </a:spcBef>
            </a:pPr>
            <a:r>
              <a:rPr lang="en-US" b="true" sz="2716">
                <a:solidFill>
                  <a:srgbClr val="FFFFFF"/>
                </a:solidFill>
                <a:latin typeface="Canva Sans Bold"/>
                <a:ea typeface="Canva Sans Bold"/>
                <a:cs typeface="Canva Sans Bold"/>
                <a:sym typeface="Canva Sans Bold"/>
              </a:rPr>
              <a:t>User Onb</a:t>
            </a:r>
            <a:r>
              <a:rPr lang="en-US" b="true" sz="2716">
                <a:solidFill>
                  <a:srgbClr val="FFFFFF"/>
                </a:solidFill>
                <a:latin typeface="Canva Sans Bold"/>
                <a:ea typeface="Canva Sans Bold"/>
                <a:cs typeface="Canva Sans Bold"/>
                <a:sym typeface="Canva Sans Bold"/>
              </a:rPr>
              <a:t>oarding Screens – We Serve</a:t>
            </a:r>
          </a:p>
          <a:p>
            <a:pPr algn="l" marL="586551" indent="-293275" lvl="1">
              <a:lnSpc>
                <a:spcPts val="3803"/>
              </a:lnSpc>
              <a:spcBef>
                <a:spcPct val="0"/>
              </a:spcBef>
              <a:buFont typeface="Arial"/>
              <a:buChar char="•"/>
            </a:pPr>
            <a:r>
              <a:rPr lang="en-US" b="true" sz="2716">
                <a:solidFill>
                  <a:srgbClr val="FFFFFF"/>
                </a:solidFill>
                <a:latin typeface="Canva Sans Bold"/>
                <a:ea typeface="Canva Sans Bold"/>
                <a:cs typeface="Canva Sans Bold"/>
                <a:sym typeface="Canva Sans Bold"/>
              </a:rPr>
              <a:t>Splash Screen</a:t>
            </a:r>
          </a:p>
          <a:p>
            <a:pPr algn="l" marL="1173101" indent="-391034" lvl="2">
              <a:lnSpc>
                <a:spcPts val="3803"/>
              </a:lnSpc>
              <a:spcBef>
                <a:spcPct val="0"/>
              </a:spcBef>
              <a:buFont typeface="Arial"/>
              <a:buChar char="⚬"/>
            </a:pPr>
            <a:r>
              <a:rPr lang="en-US" b="true" sz="2716">
                <a:solidFill>
                  <a:srgbClr val="FFFFFF"/>
                </a:solidFill>
                <a:latin typeface="Canva Sans Bold"/>
                <a:ea typeface="Canva Sans Bold"/>
                <a:cs typeface="Canva Sans Bold"/>
                <a:sym typeface="Canva Sans Bold"/>
              </a:rPr>
              <a:t>Clean design with logo for strong brand recall.</a:t>
            </a:r>
          </a:p>
          <a:p>
            <a:pPr algn="l" marL="1173101" indent="-391034" lvl="2">
              <a:lnSpc>
                <a:spcPts val="3803"/>
              </a:lnSpc>
              <a:spcBef>
                <a:spcPct val="0"/>
              </a:spcBef>
              <a:buFont typeface="Arial"/>
              <a:buChar char="⚬"/>
            </a:pPr>
            <a:r>
              <a:rPr lang="en-US" b="true" sz="2716">
                <a:solidFill>
                  <a:srgbClr val="FFFFFF"/>
                </a:solidFill>
                <a:latin typeface="Canva Sans Bold"/>
                <a:ea typeface="Canva Sans Bold"/>
                <a:cs typeface="Canva Sans Bold"/>
                <a:sym typeface="Canva Sans Bold"/>
              </a:rPr>
              <a:t>Sets a professional and welcoming tone.</a:t>
            </a:r>
          </a:p>
          <a:p>
            <a:pPr algn="l" marL="586551" indent="-293275" lvl="1">
              <a:lnSpc>
                <a:spcPts val="3803"/>
              </a:lnSpc>
              <a:spcBef>
                <a:spcPct val="0"/>
              </a:spcBef>
              <a:buFont typeface="Arial"/>
              <a:buChar char="•"/>
            </a:pPr>
            <a:r>
              <a:rPr lang="en-US" b="true" sz="2716">
                <a:solidFill>
                  <a:srgbClr val="FFFFFF"/>
                </a:solidFill>
                <a:latin typeface="Canva Sans Bold"/>
                <a:ea typeface="Canva Sans Bold"/>
                <a:cs typeface="Canva Sans Bold"/>
                <a:sym typeface="Canva Sans Bold"/>
              </a:rPr>
              <a:t>User Type Selection</a:t>
            </a:r>
          </a:p>
          <a:p>
            <a:pPr algn="l" marL="1173101" indent="-391034" lvl="2">
              <a:lnSpc>
                <a:spcPts val="3803"/>
              </a:lnSpc>
              <a:spcBef>
                <a:spcPct val="0"/>
              </a:spcBef>
              <a:buFont typeface="Arial"/>
              <a:buChar char="⚬"/>
            </a:pPr>
            <a:r>
              <a:rPr lang="en-US" b="true" sz="2716">
                <a:solidFill>
                  <a:srgbClr val="FFFFFF"/>
                </a:solidFill>
                <a:latin typeface="Canva Sans Bold"/>
                <a:ea typeface="Canva Sans Bold"/>
                <a:cs typeface="Canva Sans Bold"/>
                <a:sym typeface="Canva Sans Bold"/>
              </a:rPr>
              <a:t>Option to register as Individual or Organization.</a:t>
            </a:r>
          </a:p>
          <a:p>
            <a:pPr algn="l" marL="1173101" indent="-391034" lvl="2">
              <a:lnSpc>
                <a:spcPts val="3803"/>
              </a:lnSpc>
              <a:spcBef>
                <a:spcPct val="0"/>
              </a:spcBef>
              <a:buFont typeface="Arial"/>
              <a:buChar char="⚬"/>
            </a:pPr>
            <a:r>
              <a:rPr lang="en-US" b="true" sz="2716">
                <a:solidFill>
                  <a:srgbClr val="FFFFFF"/>
                </a:solidFill>
                <a:latin typeface="Canva Sans Bold"/>
                <a:ea typeface="Canva Sans Bold"/>
                <a:cs typeface="Canva Sans Bold"/>
                <a:sym typeface="Canva Sans Bold"/>
              </a:rPr>
              <a:t>Ensures tailored experiences for different user roles.</a:t>
            </a:r>
          </a:p>
          <a:p>
            <a:pPr algn="l" marL="586551" indent="-293275" lvl="1">
              <a:lnSpc>
                <a:spcPts val="3803"/>
              </a:lnSpc>
              <a:spcBef>
                <a:spcPct val="0"/>
              </a:spcBef>
              <a:buFont typeface="Arial"/>
              <a:buChar char="•"/>
            </a:pPr>
            <a:r>
              <a:rPr lang="en-US" b="true" sz="2716">
                <a:solidFill>
                  <a:srgbClr val="FFFFFF"/>
                </a:solidFill>
                <a:latin typeface="Canva Sans Bold"/>
                <a:ea typeface="Canva Sans Bold"/>
                <a:cs typeface="Canva Sans Bold"/>
                <a:sym typeface="Canva Sans Bold"/>
              </a:rPr>
              <a:t>Sign-Up Screen</a:t>
            </a:r>
          </a:p>
          <a:p>
            <a:pPr algn="l" marL="1173101" indent="-391034" lvl="2">
              <a:lnSpc>
                <a:spcPts val="3803"/>
              </a:lnSpc>
              <a:spcBef>
                <a:spcPct val="0"/>
              </a:spcBef>
              <a:buFont typeface="Arial"/>
              <a:buChar char="⚬"/>
            </a:pPr>
            <a:r>
              <a:rPr lang="en-US" b="true" sz="2716">
                <a:solidFill>
                  <a:srgbClr val="FFFFFF"/>
                </a:solidFill>
                <a:latin typeface="Canva Sans Bold"/>
                <a:ea typeface="Canva Sans Bold"/>
                <a:cs typeface="Canva Sans Bold"/>
                <a:sym typeface="Canva Sans Bold"/>
              </a:rPr>
              <a:t>Simple, user-friendly form for quick registration.</a:t>
            </a:r>
          </a:p>
          <a:p>
            <a:pPr algn="l" marL="1173101" indent="-391034" lvl="2">
              <a:lnSpc>
                <a:spcPts val="3803"/>
              </a:lnSpc>
              <a:spcBef>
                <a:spcPct val="0"/>
              </a:spcBef>
              <a:buFont typeface="Arial"/>
              <a:buChar char="⚬"/>
            </a:pPr>
            <a:r>
              <a:rPr lang="en-US" b="true" sz="2716">
                <a:solidFill>
                  <a:srgbClr val="FFFFFF"/>
                </a:solidFill>
                <a:latin typeface="Canva Sans Bold"/>
                <a:ea typeface="Canva Sans Bold"/>
                <a:cs typeface="Canva Sans Bold"/>
                <a:sym typeface="Canva Sans Bold"/>
              </a:rPr>
              <a:t>Focuses on ease of use and accessibility.</a:t>
            </a:r>
          </a:p>
          <a:p>
            <a:pPr algn="l">
              <a:lnSpc>
                <a:spcPts val="3803"/>
              </a:lnSpc>
              <a:spcBef>
                <a:spcPct val="0"/>
              </a:spcBef>
            </a:pPr>
          </a:p>
        </p:txBody>
      </p:sp>
      <p:grpSp>
        <p:nvGrpSpPr>
          <p:cNvPr name="Group 9" id="9"/>
          <p:cNvGrpSpPr/>
          <p:nvPr/>
        </p:nvGrpSpPr>
        <p:grpSpPr>
          <a:xfrm rot="0">
            <a:off x="-5755628" y="-2509448"/>
            <a:ext cx="15565023" cy="8755326"/>
            <a:chOff x="0" y="0"/>
            <a:chExt cx="20753364" cy="11673767"/>
          </a:xfrm>
        </p:grpSpPr>
        <p:sp>
          <p:nvSpPr>
            <p:cNvPr name="Freeform 10" id="10"/>
            <p:cNvSpPr/>
            <p:nvPr/>
          </p:nvSpPr>
          <p:spPr>
            <a:xfrm flipH="false" flipV="false" rot="0">
              <a:off x="0" y="0"/>
              <a:ext cx="20753364" cy="11673767"/>
            </a:xfrm>
            <a:custGeom>
              <a:avLst/>
              <a:gdLst/>
              <a:ahLst/>
              <a:cxnLst/>
              <a:rect r="r" b="b" t="t" l="l"/>
              <a:pathLst>
                <a:path h="11673767" w="20753364">
                  <a:moveTo>
                    <a:pt x="0" y="0"/>
                  </a:moveTo>
                  <a:lnTo>
                    <a:pt x="20753364" y="0"/>
                  </a:lnTo>
                  <a:lnTo>
                    <a:pt x="20753364" y="11673767"/>
                  </a:lnTo>
                  <a:lnTo>
                    <a:pt x="0" y="11673767"/>
                  </a:lnTo>
                  <a:lnTo>
                    <a:pt x="0" y="0"/>
                  </a:lnTo>
                  <a:close/>
                </a:path>
              </a:pathLst>
            </a:custGeom>
            <a:blipFill>
              <a:blip r:embed="rId5"/>
              <a:stretch>
                <a:fillRect l="0" t="0" r="0" b="0"/>
              </a:stretch>
            </a:blipFill>
          </p:spPr>
        </p:sp>
        <p:sp>
          <p:nvSpPr>
            <p:cNvPr name="TextBox 11" id="11"/>
            <p:cNvSpPr txBox="true"/>
            <p:nvPr/>
          </p:nvSpPr>
          <p:spPr>
            <a:xfrm rot="0">
              <a:off x="11648119" y="4754237"/>
              <a:ext cx="6549938" cy="1993844"/>
            </a:xfrm>
            <a:prstGeom prst="rect">
              <a:avLst/>
            </a:prstGeom>
          </p:spPr>
          <p:txBody>
            <a:bodyPr anchor="t" rtlCol="false" tIns="0" lIns="0" bIns="0" rIns="0">
              <a:spAutoFit/>
            </a:bodyPr>
            <a:lstStyle/>
            <a:p>
              <a:pPr algn="ctr">
                <a:lnSpc>
                  <a:spcPts val="12634"/>
                </a:lnSpc>
                <a:spcBef>
                  <a:spcPct val="0"/>
                </a:spcBef>
              </a:pPr>
              <a:r>
                <a:rPr lang="en-US" b="true" sz="9024">
                  <a:solidFill>
                    <a:srgbClr val="FFFFFF"/>
                  </a:solidFill>
                  <a:latin typeface="Canva Sans Bold"/>
                  <a:ea typeface="Canva Sans Bold"/>
                  <a:cs typeface="Canva Sans Bold"/>
                  <a:sym typeface="Canva Sans Bold"/>
                </a:rPr>
                <a:t>WeServe</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8881967" y="-2828925"/>
            <a:ext cx="5657850" cy="5657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00BF63">
                    <a:alpha val="100000"/>
                  </a:srgbClr>
                </a:gs>
              </a:gsLst>
              <a:path path="circle">
                <a:fillToRect l="50000" r="50000" t="50000" b="50000"/>
              </a:path>
            </a:gra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1710892" y="0"/>
            <a:ext cx="6648057" cy="10287000"/>
            <a:chOff x="0" y="0"/>
            <a:chExt cx="1750928" cy="2709333"/>
          </a:xfrm>
        </p:grpSpPr>
        <p:sp>
          <p:nvSpPr>
            <p:cNvPr name="Freeform 6" id="6"/>
            <p:cNvSpPr/>
            <p:nvPr/>
          </p:nvSpPr>
          <p:spPr>
            <a:xfrm flipH="false" flipV="false" rot="0">
              <a:off x="0" y="0"/>
              <a:ext cx="1750928" cy="2709333"/>
            </a:xfrm>
            <a:custGeom>
              <a:avLst/>
              <a:gdLst/>
              <a:ahLst/>
              <a:cxnLst/>
              <a:rect r="r" b="b" t="t" l="l"/>
              <a:pathLst>
                <a:path h="2709333" w="1750928">
                  <a:moveTo>
                    <a:pt x="0" y="0"/>
                  </a:moveTo>
                  <a:lnTo>
                    <a:pt x="1750928" y="0"/>
                  </a:lnTo>
                  <a:lnTo>
                    <a:pt x="1750928" y="2709333"/>
                  </a:lnTo>
                  <a:lnTo>
                    <a:pt x="0" y="2709333"/>
                  </a:lnTo>
                  <a:close/>
                </a:path>
              </a:pathLst>
            </a:custGeom>
            <a:solidFill>
              <a:srgbClr val="106861"/>
            </a:solidFill>
            <a:ln cap="sq">
              <a:noFill/>
              <a:prstDash val="solid"/>
              <a:miter/>
            </a:ln>
          </p:spPr>
        </p:sp>
        <p:sp>
          <p:nvSpPr>
            <p:cNvPr name="TextBox 7" id="7"/>
            <p:cNvSpPr txBox="true"/>
            <p:nvPr/>
          </p:nvSpPr>
          <p:spPr>
            <a:xfrm>
              <a:off x="0" y="-19050"/>
              <a:ext cx="1750928" cy="27283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8" id="8"/>
          <p:cNvSpPr/>
          <p:nvPr/>
        </p:nvSpPr>
        <p:spPr>
          <a:xfrm flipH="false" flipV="false" rot="0">
            <a:off x="11710892" y="0"/>
            <a:ext cx="6577108" cy="10287000"/>
          </a:xfrm>
          <a:custGeom>
            <a:avLst/>
            <a:gdLst/>
            <a:ahLst/>
            <a:cxnLst/>
            <a:rect r="r" b="b" t="t" l="l"/>
            <a:pathLst>
              <a:path h="10287000" w="6577108">
                <a:moveTo>
                  <a:pt x="0" y="0"/>
                </a:moveTo>
                <a:lnTo>
                  <a:pt x="6577108" y="0"/>
                </a:lnTo>
                <a:lnTo>
                  <a:pt x="6577108" y="10287000"/>
                </a:lnTo>
                <a:lnTo>
                  <a:pt x="0" y="10287000"/>
                </a:lnTo>
                <a:lnTo>
                  <a:pt x="0" y="0"/>
                </a:lnTo>
                <a:close/>
              </a:path>
            </a:pathLst>
          </a:custGeom>
          <a:blipFill>
            <a:blip r:embed="rId2">
              <a:alphaModFix amt="59000"/>
            </a:blip>
            <a:stretch>
              <a:fillRect l="-67377" t="0" r="-67377" b="0"/>
            </a:stretch>
          </a:blipFill>
        </p:spPr>
      </p:sp>
      <p:grpSp>
        <p:nvGrpSpPr>
          <p:cNvPr name="Group 9" id="9"/>
          <p:cNvGrpSpPr/>
          <p:nvPr/>
        </p:nvGrpSpPr>
        <p:grpSpPr>
          <a:xfrm rot="0">
            <a:off x="-1390959" y="8567821"/>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00BF63">
                    <a:alpha val="100000"/>
                  </a:srgbClr>
                </a:gs>
              </a:gsLst>
              <a:lin ang="0"/>
            </a:gradFill>
            <a:ln cap="sq">
              <a:noFill/>
              <a:prstDash val="solid"/>
              <a:miter/>
            </a:ln>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2" id="12"/>
          <p:cNvGrpSpPr/>
          <p:nvPr/>
        </p:nvGrpSpPr>
        <p:grpSpPr>
          <a:xfrm rot="0">
            <a:off x="10206536" y="3314080"/>
            <a:ext cx="654889" cy="65488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97B2">
                    <a:alpha val="100000"/>
                  </a:srgbClr>
                </a:gs>
                <a:gs pos="100000">
                  <a:srgbClr val="7ED957">
                    <a:alpha val="100000"/>
                  </a:srgbClr>
                </a:gs>
              </a:gsLst>
              <a:lin ang="0"/>
            </a:gra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5" id="15"/>
          <p:cNvSpPr/>
          <p:nvPr/>
        </p:nvSpPr>
        <p:spPr>
          <a:xfrm flipH="false" flipV="false" rot="0">
            <a:off x="11710892" y="0"/>
            <a:ext cx="6577108" cy="10287000"/>
          </a:xfrm>
          <a:custGeom>
            <a:avLst/>
            <a:gdLst/>
            <a:ahLst/>
            <a:cxnLst/>
            <a:rect r="r" b="b" t="t" l="l"/>
            <a:pathLst>
              <a:path h="10287000" w="6577108">
                <a:moveTo>
                  <a:pt x="0" y="0"/>
                </a:moveTo>
                <a:lnTo>
                  <a:pt x="6577108" y="0"/>
                </a:lnTo>
                <a:lnTo>
                  <a:pt x="6577108" y="10287000"/>
                </a:lnTo>
                <a:lnTo>
                  <a:pt x="0" y="10287000"/>
                </a:lnTo>
                <a:lnTo>
                  <a:pt x="0" y="0"/>
                </a:lnTo>
                <a:close/>
              </a:path>
            </a:pathLst>
          </a:custGeom>
          <a:blipFill>
            <a:blip r:embed="rId3"/>
            <a:stretch>
              <a:fillRect l="-66765" t="0" r="-67843" b="0"/>
            </a:stretch>
          </a:blipFill>
        </p:spPr>
      </p:sp>
      <p:sp>
        <p:nvSpPr>
          <p:cNvPr name="TextBox 16" id="16"/>
          <p:cNvSpPr txBox="true"/>
          <p:nvPr/>
        </p:nvSpPr>
        <p:spPr>
          <a:xfrm rot="0">
            <a:off x="1295137" y="1744570"/>
            <a:ext cx="3630003" cy="812894"/>
          </a:xfrm>
          <a:prstGeom prst="rect">
            <a:avLst/>
          </a:prstGeom>
        </p:spPr>
        <p:txBody>
          <a:bodyPr anchor="t" rtlCol="false" tIns="0" lIns="0" bIns="0" rIns="0">
            <a:spAutoFit/>
          </a:bodyPr>
          <a:lstStyle/>
          <a:p>
            <a:pPr algn="l" marL="0" indent="0" lvl="0">
              <a:lnSpc>
                <a:spcPts val="6644"/>
              </a:lnSpc>
              <a:spcBef>
                <a:spcPct val="0"/>
              </a:spcBef>
            </a:pPr>
            <a:r>
              <a:rPr lang="en-US" b="true" sz="4746" spc="-94">
                <a:solidFill>
                  <a:srgbClr val="191919"/>
                </a:solidFill>
                <a:latin typeface="Montserrat Bold"/>
                <a:ea typeface="Montserrat Bold"/>
                <a:cs typeface="Montserrat Bold"/>
                <a:sym typeface="Montserrat Bold"/>
              </a:rPr>
              <a:t>Overview</a:t>
            </a:r>
          </a:p>
        </p:txBody>
      </p:sp>
      <p:sp>
        <p:nvSpPr>
          <p:cNvPr name="TextBox 17" id="17"/>
          <p:cNvSpPr txBox="true"/>
          <p:nvPr/>
        </p:nvSpPr>
        <p:spPr>
          <a:xfrm rot="0">
            <a:off x="1695141" y="3070254"/>
            <a:ext cx="5224262" cy="4304753"/>
          </a:xfrm>
          <a:prstGeom prst="rect">
            <a:avLst/>
          </a:prstGeom>
        </p:spPr>
        <p:txBody>
          <a:bodyPr anchor="t" rtlCol="false" tIns="0" lIns="0" bIns="0" rIns="0">
            <a:spAutoFit/>
          </a:bodyPr>
          <a:lstStyle/>
          <a:p>
            <a:pPr algn="l" marL="565238" indent="-282619" lvl="1">
              <a:lnSpc>
                <a:spcPts val="4345"/>
              </a:lnSpc>
              <a:buFont typeface="Arial"/>
              <a:buChar char="•"/>
            </a:pPr>
            <a:r>
              <a:rPr lang="en-US" sz="2618">
                <a:solidFill>
                  <a:srgbClr val="191919"/>
                </a:solidFill>
                <a:latin typeface="Montserrat"/>
                <a:ea typeface="Montserrat"/>
                <a:cs typeface="Montserrat"/>
                <a:sym typeface="Montserrat"/>
              </a:rPr>
              <a:t>About Us</a:t>
            </a:r>
          </a:p>
          <a:p>
            <a:pPr algn="l" marL="565238" indent="-282619" lvl="1">
              <a:lnSpc>
                <a:spcPts val="4345"/>
              </a:lnSpc>
              <a:buFont typeface="Arial"/>
              <a:buChar char="•"/>
            </a:pPr>
            <a:r>
              <a:rPr lang="en-US" sz="2618">
                <a:solidFill>
                  <a:srgbClr val="191919"/>
                </a:solidFill>
                <a:latin typeface="Montserrat"/>
                <a:ea typeface="Montserrat"/>
                <a:cs typeface="Montserrat"/>
                <a:sym typeface="Montserrat"/>
              </a:rPr>
              <a:t>Background Information</a:t>
            </a:r>
          </a:p>
          <a:p>
            <a:pPr algn="l" marL="565238" indent="-282619" lvl="1">
              <a:lnSpc>
                <a:spcPts val="4345"/>
              </a:lnSpc>
              <a:buFont typeface="Arial"/>
              <a:buChar char="•"/>
            </a:pPr>
            <a:r>
              <a:rPr lang="en-US" sz="2618">
                <a:solidFill>
                  <a:srgbClr val="191919"/>
                </a:solidFill>
                <a:latin typeface="Montserrat"/>
                <a:ea typeface="Montserrat"/>
                <a:cs typeface="Montserrat"/>
                <a:sym typeface="Montserrat"/>
              </a:rPr>
              <a:t>Competitive Analysis</a:t>
            </a:r>
          </a:p>
          <a:p>
            <a:pPr algn="l" marL="565238" indent="-282619" lvl="1">
              <a:lnSpc>
                <a:spcPts val="4345"/>
              </a:lnSpc>
              <a:buFont typeface="Arial"/>
              <a:buChar char="•"/>
            </a:pPr>
            <a:r>
              <a:rPr lang="en-US" sz="2618">
                <a:solidFill>
                  <a:srgbClr val="191919"/>
                </a:solidFill>
                <a:latin typeface="Montserrat"/>
                <a:ea typeface="Montserrat"/>
                <a:cs typeface="Montserrat"/>
                <a:sym typeface="Montserrat"/>
              </a:rPr>
              <a:t>Problem Statement</a:t>
            </a:r>
          </a:p>
          <a:p>
            <a:pPr algn="l" marL="565238" indent="-282619" lvl="1">
              <a:lnSpc>
                <a:spcPts val="4345"/>
              </a:lnSpc>
              <a:buFont typeface="Arial"/>
              <a:buChar char="•"/>
            </a:pPr>
            <a:r>
              <a:rPr lang="en-US" sz="2618">
                <a:solidFill>
                  <a:srgbClr val="191919"/>
                </a:solidFill>
                <a:latin typeface="Montserrat"/>
                <a:ea typeface="Montserrat"/>
                <a:cs typeface="Montserrat"/>
                <a:sym typeface="Montserrat"/>
              </a:rPr>
              <a:t>Survey</a:t>
            </a:r>
          </a:p>
          <a:p>
            <a:pPr algn="l" marL="565238" indent="-282619" lvl="1">
              <a:lnSpc>
                <a:spcPts val="4345"/>
              </a:lnSpc>
              <a:buFont typeface="Arial"/>
              <a:buChar char="•"/>
            </a:pPr>
            <a:r>
              <a:rPr lang="en-US" sz="2618">
                <a:solidFill>
                  <a:srgbClr val="191919"/>
                </a:solidFill>
                <a:latin typeface="Montserrat"/>
                <a:ea typeface="Montserrat"/>
                <a:cs typeface="Montserrat"/>
                <a:sym typeface="Montserrat"/>
              </a:rPr>
              <a:t>Users</a:t>
            </a:r>
          </a:p>
          <a:p>
            <a:pPr algn="l" marL="565238" indent="-282619" lvl="1">
              <a:lnSpc>
                <a:spcPts val="4345"/>
              </a:lnSpc>
              <a:buFont typeface="Arial"/>
              <a:buChar char="•"/>
            </a:pPr>
            <a:r>
              <a:rPr lang="en-US" sz="2618">
                <a:solidFill>
                  <a:srgbClr val="191919"/>
                </a:solidFill>
                <a:latin typeface="Montserrat"/>
                <a:ea typeface="Montserrat"/>
                <a:cs typeface="Montserrat"/>
                <a:sym typeface="Montserrat"/>
              </a:rPr>
              <a:t>WeServe </a:t>
            </a:r>
          </a:p>
          <a:p>
            <a:pPr algn="l" marL="565238" indent="-282619" lvl="1">
              <a:lnSpc>
                <a:spcPts val="4345"/>
              </a:lnSpc>
              <a:buFont typeface="Arial"/>
              <a:buChar char="•"/>
            </a:pPr>
            <a:r>
              <a:rPr lang="en-US" sz="2618">
                <a:solidFill>
                  <a:srgbClr val="191919"/>
                </a:solidFill>
                <a:latin typeface="Montserrat"/>
                <a:ea typeface="Montserrat"/>
                <a:cs typeface="Montserrat"/>
                <a:sym typeface="Montserrat"/>
              </a:rPr>
              <a:t>Thank You</a:t>
            </a:r>
          </a:p>
        </p:txBody>
      </p:sp>
      <p:sp>
        <p:nvSpPr>
          <p:cNvPr name="TextBox 18" id="18"/>
          <p:cNvSpPr txBox="true"/>
          <p:nvPr/>
        </p:nvSpPr>
        <p:spPr>
          <a:xfrm rot="0">
            <a:off x="6919404" y="3070254"/>
            <a:ext cx="712352" cy="4304753"/>
          </a:xfrm>
          <a:prstGeom prst="rect">
            <a:avLst/>
          </a:prstGeom>
        </p:spPr>
        <p:txBody>
          <a:bodyPr anchor="t" rtlCol="false" tIns="0" lIns="0" bIns="0" rIns="0">
            <a:spAutoFit/>
          </a:bodyPr>
          <a:lstStyle/>
          <a:p>
            <a:pPr algn="r">
              <a:lnSpc>
                <a:spcPts val="4345"/>
              </a:lnSpc>
            </a:pPr>
            <a:r>
              <a:rPr lang="en-US" sz="2618" b="true">
                <a:solidFill>
                  <a:srgbClr val="191919"/>
                </a:solidFill>
                <a:latin typeface="Montserrat Ultra-Bold"/>
                <a:ea typeface="Montserrat Ultra-Bold"/>
                <a:cs typeface="Montserrat Ultra-Bold"/>
                <a:sym typeface="Montserrat Ultra-Bold"/>
              </a:rPr>
              <a:t>01</a:t>
            </a:r>
          </a:p>
          <a:p>
            <a:pPr algn="r">
              <a:lnSpc>
                <a:spcPts val="4345"/>
              </a:lnSpc>
            </a:pPr>
            <a:r>
              <a:rPr lang="en-US" sz="2618" b="true">
                <a:solidFill>
                  <a:srgbClr val="191919"/>
                </a:solidFill>
                <a:latin typeface="Montserrat Ultra-Bold"/>
                <a:ea typeface="Montserrat Ultra-Bold"/>
                <a:cs typeface="Montserrat Ultra-Bold"/>
                <a:sym typeface="Montserrat Ultra-Bold"/>
              </a:rPr>
              <a:t>02</a:t>
            </a:r>
          </a:p>
          <a:p>
            <a:pPr algn="r">
              <a:lnSpc>
                <a:spcPts val="4345"/>
              </a:lnSpc>
            </a:pPr>
            <a:r>
              <a:rPr lang="en-US" sz="2618" b="true">
                <a:solidFill>
                  <a:srgbClr val="191919"/>
                </a:solidFill>
                <a:latin typeface="Montserrat Ultra-Bold"/>
                <a:ea typeface="Montserrat Ultra-Bold"/>
                <a:cs typeface="Montserrat Ultra-Bold"/>
                <a:sym typeface="Montserrat Ultra-Bold"/>
              </a:rPr>
              <a:t>03</a:t>
            </a:r>
          </a:p>
          <a:p>
            <a:pPr algn="r">
              <a:lnSpc>
                <a:spcPts val="4345"/>
              </a:lnSpc>
            </a:pPr>
            <a:r>
              <a:rPr lang="en-US" sz="2618" b="true">
                <a:solidFill>
                  <a:srgbClr val="191919"/>
                </a:solidFill>
                <a:latin typeface="Montserrat Ultra-Bold"/>
                <a:ea typeface="Montserrat Ultra-Bold"/>
                <a:cs typeface="Montserrat Ultra-Bold"/>
                <a:sym typeface="Montserrat Ultra-Bold"/>
              </a:rPr>
              <a:t>04</a:t>
            </a:r>
          </a:p>
          <a:p>
            <a:pPr algn="r">
              <a:lnSpc>
                <a:spcPts val="4345"/>
              </a:lnSpc>
            </a:pPr>
            <a:r>
              <a:rPr lang="en-US" sz="2618" b="true">
                <a:solidFill>
                  <a:srgbClr val="191919"/>
                </a:solidFill>
                <a:latin typeface="Montserrat Ultra-Bold"/>
                <a:ea typeface="Montserrat Ultra-Bold"/>
                <a:cs typeface="Montserrat Ultra-Bold"/>
                <a:sym typeface="Montserrat Ultra-Bold"/>
              </a:rPr>
              <a:t>05</a:t>
            </a:r>
          </a:p>
          <a:p>
            <a:pPr algn="r">
              <a:lnSpc>
                <a:spcPts val="4345"/>
              </a:lnSpc>
            </a:pPr>
            <a:r>
              <a:rPr lang="en-US" sz="2618" b="true">
                <a:solidFill>
                  <a:srgbClr val="191919"/>
                </a:solidFill>
                <a:latin typeface="Montserrat Ultra-Bold"/>
                <a:ea typeface="Montserrat Ultra-Bold"/>
                <a:cs typeface="Montserrat Ultra-Bold"/>
                <a:sym typeface="Montserrat Ultra-Bold"/>
              </a:rPr>
              <a:t>06</a:t>
            </a:r>
          </a:p>
          <a:p>
            <a:pPr algn="r">
              <a:lnSpc>
                <a:spcPts val="4345"/>
              </a:lnSpc>
            </a:pPr>
            <a:r>
              <a:rPr lang="en-US" sz="2618" b="true">
                <a:solidFill>
                  <a:srgbClr val="191919"/>
                </a:solidFill>
                <a:latin typeface="Montserrat Ultra-Bold"/>
                <a:ea typeface="Montserrat Ultra-Bold"/>
                <a:cs typeface="Montserrat Ultra-Bold"/>
                <a:sym typeface="Montserrat Ultra-Bold"/>
              </a:rPr>
              <a:t>07</a:t>
            </a:r>
          </a:p>
          <a:p>
            <a:pPr algn="r">
              <a:lnSpc>
                <a:spcPts val="4345"/>
              </a:lnSpc>
            </a:pPr>
            <a:r>
              <a:rPr lang="en-US" b="true" sz="2618">
                <a:solidFill>
                  <a:srgbClr val="191919"/>
                </a:solidFill>
                <a:latin typeface="Montserrat Ultra-Bold"/>
                <a:ea typeface="Montserrat Ultra-Bold"/>
                <a:cs typeface="Montserrat Ultra-Bold"/>
                <a:sym typeface="Montserrat Ultra-Bold"/>
              </a:rPr>
              <a:t>08</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06861"/>
        </a:solidFill>
      </p:bgPr>
    </p:bg>
    <p:spTree>
      <p:nvGrpSpPr>
        <p:cNvPr id="1" name=""/>
        <p:cNvGrpSpPr/>
        <p:nvPr/>
      </p:nvGrpSpPr>
      <p:grpSpPr>
        <a:xfrm>
          <a:off x="0" y="0"/>
          <a:ext cx="0" cy="0"/>
          <a:chOff x="0" y="0"/>
          <a:chExt cx="0" cy="0"/>
        </a:xfrm>
      </p:grpSpPr>
      <p:sp>
        <p:nvSpPr>
          <p:cNvPr name="Freeform 2" id="2"/>
          <p:cNvSpPr/>
          <p:nvPr/>
        </p:nvSpPr>
        <p:spPr>
          <a:xfrm flipH="false" flipV="false" rot="0">
            <a:off x="346676" y="3096122"/>
            <a:ext cx="3146694" cy="6356958"/>
          </a:xfrm>
          <a:custGeom>
            <a:avLst/>
            <a:gdLst/>
            <a:ahLst/>
            <a:cxnLst/>
            <a:rect r="r" b="b" t="t" l="l"/>
            <a:pathLst>
              <a:path h="6356958" w="3146694">
                <a:moveTo>
                  <a:pt x="0" y="0"/>
                </a:moveTo>
                <a:lnTo>
                  <a:pt x="3146695" y="0"/>
                </a:lnTo>
                <a:lnTo>
                  <a:pt x="3146695" y="6356959"/>
                </a:lnTo>
                <a:lnTo>
                  <a:pt x="0" y="6356959"/>
                </a:lnTo>
                <a:lnTo>
                  <a:pt x="0" y="0"/>
                </a:lnTo>
                <a:close/>
              </a:path>
            </a:pathLst>
          </a:custGeom>
          <a:blipFill>
            <a:blip r:embed="rId2"/>
            <a:stretch>
              <a:fillRect l="0" t="0" r="0" b="0"/>
            </a:stretch>
          </a:blipFill>
        </p:spPr>
      </p:sp>
      <p:sp>
        <p:nvSpPr>
          <p:cNvPr name="Freeform 3" id="3"/>
          <p:cNvSpPr/>
          <p:nvPr/>
        </p:nvSpPr>
        <p:spPr>
          <a:xfrm flipH="false" flipV="false" rot="0">
            <a:off x="3493371" y="3096122"/>
            <a:ext cx="3146694" cy="6356958"/>
          </a:xfrm>
          <a:custGeom>
            <a:avLst/>
            <a:gdLst/>
            <a:ahLst/>
            <a:cxnLst/>
            <a:rect r="r" b="b" t="t" l="l"/>
            <a:pathLst>
              <a:path h="6356958" w="3146694">
                <a:moveTo>
                  <a:pt x="0" y="0"/>
                </a:moveTo>
                <a:lnTo>
                  <a:pt x="3146694" y="0"/>
                </a:lnTo>
                <a:lnTo>
                  <a:pt x="3146694" y="6356959"/>
                </a:lnTo>
                <a:lnTo>
                  <a:pt x="0" y="6356959"/>
                </a:lnTo>
                <a:lnTo>
                  <a:pt x="0" y="0"/>
                </a:lnTo>
                <a:close/>
              </a:path>
            </a:pathLst>
          </a:custGeom>
          <a:blipFill>
            <a:blip r:embed="rId3"/>
            <a:stretch>
              <a:fillRect l="0" t="0" r="0" b="0"/>
            </a:stretch>
          </a:blipFill>
        </p:spPr>
      </p:sp>
      <p:grpSp>
        <p:nvGrpSpPr>
          <p:cNvPr name="Group 4" id="4"/>
          <p:cNvGrpSpPr/>
          <p:nvPr/>
        </p:nvGrpSpPr>
        <p:grpSpPr>
          <a:xfrm rot="0">
            <a:off x="-5813076" y="-2480724"/>
            <a:ext cx="15565023" cy="8755326"/>
            <a:chOff x="0" y="0"/>
            <a:chExt cx="20753364" cy="11673767"/>
          </a:xfrm>
        </p:grpSpPr>
        <p:sp>
          <p:nvSpPr>
            <p:cNvPr name="Freeform 5" id="5"/>
            <p:cNvSpPr/>
            <p:nvPr/>
          </p:nvSpPr>
          <p:spPr>
            <a:xfrm flipH="false" flipV="false" rot="0">
              <a:off x="0" y="0"/>
              <a:ext cx="20753364" cy="11673767"/>
            </a:xfrm>
            <a:custGeom>
              <a:avLst/>
              <a:gdLst/>
              <a:ahLst/>
              <a:cxnLst/>
              <a:rect r="r" b="b" t="t" l="l"/>
              <a:pathLst>
                <a:path h="11673767" w="20753364">
                  <a:moveTo>
                    <a:pt x="0" y="0"/>
                  </a:moveTo>
                  <a:lnTo>
                    <a:pt x="20753364" y="0"/>
                  </a:lnTo>
                  <a:lnTo>
                    <a:pt x="20753364" y="11673767"/>
                  </a:lnTo>
                  <a:lnTo>
                    <a:pt x="0" y="11673767"/>
                  </a:lnTo>
                  <a:lnTo>
                    <a:pt x="0" y="0"/>
                  </a:lnTo>
                  <a:close/>
                </a:path>
              </a:pathLst>
            </a:custGeom>
            <a:blipFill>
              <a:blip r:embed="rId4"/>
              <a:stretch>
                <a:fillRect l="0" t="0" r="0" b="0"/>
              </a:stretch>
            </a:blipFill>
          </p:spPr>
        </p:sp>
        <p:sp>
          <p:nvSpPr>
            <p:cNvPr name="TextBox 6" id="6"/>
            <p:cNvSpPr txBox="true"/>
            <p:nvPr/>
          </p:nvSpPr>
          <p:spPr>
            <a:xfrm rot="0">
              <a:off x="11648119" y="4754237"/>
              <a:ext cx="6549938" cy="1993844"/>
            </a:xfrm>
            <a:prstGeom prst="rect">
              <a:avLst/>
            </a:prstGeom>
          </p:spPr>
          <p:txBody>
            <a:bodyPr anchor="t" rtlCol="false" tIns="0" lIns="0" bIns="0" rIns="0">
              <a:spAutoFit/>
            </a:bodyPr>
            <a:lstStyle/>
            <a:p>
              <a:pPr algn="ctr">
                <a:lnSpc>
                  <a:spcPts val="12634"/>
                </a:lnSpc>
                <a:spcBef>
                  <a:spcPct val="0"/>
                </a:spcBef>
              </a:pPr>
              <a:r>
                <a:rPr lang="en-US" b="true" sz="9024">
                  <a:solidFill>
                    <a:srgbClr val="FFFFFF"/>
                  </a:solidFill>
                  <a:latin typeface="Canva Sans Bold"/>
                  <a:ea typeface="Canva Sans Bold"/>
                  <a:cs typeface="Canva Sans Bold"/>
                  <a:sym typeface="Canva Sans Bold"/>
                </a:rPr>
                <a:t>WeServe</a:t>
              </a:r>
            </a:p>
          </p:txBody>
        </p:sp>
      </p:grpSp>
      <p:grpSp>
        <p:nvGrpSpPr>
          <p:cNvPr name="Group 7" id="7"/>
          <p:cNvGrpSpPr/>
          <p:nvPr/>
        </p:nvGrpSpPr>
        <p:grpSpPr>
          <a:xfrm rot="0">
            <a:off x="10204167" y="559658"/>
            <a:ext cx="7315422" cy="9167684"/>
            <a:chOff x="0" y="0"/>
            <a:chExt cx="1926696" cy="2414534"/>
          </a:xfrm>
        </p:grpSpPr>
        <p:sp>
          <p:nvSpPr>
            <p:cNvPr name="Freeform 8" id="8"/>
            <p:cNvSpPr/>
            <p:nvPr/>
          </p:nvSpPr>
          <p:spPr>
            <a:xfrm flipH="false" flipV="false" rot="0">
              <a:off x="0" y="0"/>
              <a:ext cx="1926696" cy="2414534"/>
            </a:xfrm>
            <a:custGeom>
              <a:avLst/>
              <a:gdLst/>
              <a:ahLst/>
              <a:cxnLst/>
              <a:rect r="r" b="b" t="t" l="l"/>
              <a:pathLst>
                <a:path h="2414534" w="1926696">
                  <a:moveTo>
                    <a:pt x="53973" y="0"/>
                  </a:moveTo>
                  <a:lnTo>
                    <a:pt x="1872722" y="0"/>
                  </a:lnTo>
                  <a:cubicBezTo>
                    <a:pt x="1887037" y="0"/>
                    <a:pt x="1900765" y="5686"/>
                    <a:pt x="1910887" y="15808"/>
                  </a:cubicBezTo>
                  <a:cubicBezTo>
                    <a:pt x="1921009" y="25930"/>
                    <a:pt x="1926696" y="39659"/>
                    <a:pt x="1926696" y="53973"/>
                  </a:cubicBezTo>
                  <a:lnTo>
                    <a:pt x="1926696" y="2360561"/>
                  </a:lnTo>
                  <a:cubicBezTo>
                    <a:pt x="1926696" y="2374875"/>
                    <a:pt x="1921009" y="2388604"/>
                    <a:pt x="1910887" y="2398726"/>
                  </a:cubicBezTo>
                  <a:cubicBezTo>
                    <a:pt x="1900765" y="2408848"/>
                    <a:pt x="1887037" y="2414534"/>
                    <a:pt x="1872722" y="2414534"/>
                  </a:cubicBezTo>
                  <a:lnTo>
                    <a:pt x="53973" y="2414534"/>
                  </a:lnTo>
                  <a:cubicBezTo>
                    <a:pt x="39659" y="2414534"/>
                    <a:pt x="25930" y="2408848"/>
                    <a:pt x="15808" y="2398726"/>
                  </a:cubicBezTo>
                  <a:cubicBezTo>
                    <a:pt x="5686" y="2388604"/>
                    <a:pt x="0" y="2374875"/>
                    <a:pt x="0" y="2360561"/>
                  </a:cubicBezTo>
                  <a:lnTo>
                    <a:pt x="0" y="53973"/>
                  </a:lnTo>
                  <a:cubicBezTo>
                    <a:pt x="0" y="39659"/>
                    <a:pt x="5686" y="25930"/>
                    <a:pt x="15808" y="15808"/>
                  </a:cubicBezTo>
                  <a:cubicBezTo>
                    <a:pt x="25930" y="5686"/>
                    <a:pt x="39659" y="0"/>
                    <a:pt x="53973" y="0"/>
                  </a:cubicBezTo>
                  <a:close/>
                </a:path>
              </a:pathLst>
            </a:custGeom>
            <a:gradFill rotWithShape="true">
              <a:gsLst>
                <a:gs pos="0">
                  <a:srgbClr val="0097B2">
                    <a:alpha val="100000"/>
                  </a:srgbClr>
                </a:gs>
                <a:gs pos="100000">
                  <a:srgbClr val="7ED957">
                    <a:alpha val="100000"/>
                  </a:srgbClr>
                </a:gs>
              </a:gsLst>
              <a:lin ang="0"/>
            </a:gradFill>
          </p:spPr>
        </p:sp>
        <p:sp>
          <p:nvSpPr>
            <p:cNvPr name="TextBox 9" id="9"/>
            <p:cNvSpPr txBox="true"/>
            <p:nvPr/>
          </p:nvSpPr>
          <p:spPr>
            <a:xfrm>
              <a:off x="0" y="-38100"/>
              <a:ext cx="1926696" cy="2452634"/>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3030959" y="883426"/>
            <a:ext cx="10569409" cy="10714683"/>
          </a:xfrm>
          <a:custGeom>
            <a:avLst/>
            <a:gdLst/>
            <a:ahLst/>
            <a:cxnLst/>
            <a:rect r="r" b="b" t="t" l="l"/>
            <a:pathLst>
              <a:path h="10714683" w="10569409">
                <a:moveTo>
                  <a:pt x="0" y="0"/>
                </a:moveTo>
                <a:lnTo>
                  <a:pt x="10569409" y="0"/>
                </a:lnTo>
                <a:lnTo>
                  <a:pt x="10569409" y="10714683"/>
                </a:lnTo>
                <a:lnTo>
                  <a:pt x="0" y="10714683"/>
                </a:lnTo>
                <a:lnTo>
                  <a:pt x="0" y="0"/>
                </a:lnTo>
                <a:close/>
              </a:path>
            </a:pathLst>
          </a:custGeom>
          <a:blipFill>
            <a:blip r:embed="rId5"/>
            <a:stretch>
              <a:fillRect l="-40110" t="0" r="-40110" b="0"/>
            </a:stretch>
          </a:blipFill>
        </p:spPr>
      </p:sp>
      <p:sp>
        <p:nvSpPr>
          <p:cNvPr name="TextBox 11" id="11"/>
          <p:cNvSpPr txBox="true"/>
          <p:nvPr/>
        </p:nvSpPr>
        <p:spPr>
          <a:xfrm rot="0">
            <a:off x="10354018" y="835801"/>
            <a:ext cx="7091920" cy="8891541"/>
          </a:xfrm>
          <a:prstGeom prst="rect">
            <a:avLst/>
          </a:prstGeom>
        </p:spPr>
        <p:txBody>
          <a:bodyPr anchor="t" rtlCol="false" tIns="0" lIns="0" bIns="0" rIns="0">
            <a:spAutoFit/>
          </a:bodyPr>
          <a:lstStyle/>
          <a:p>
            <a:pPr algn="l">
              <a:lnSpc>
                <a:spcPts val="3940"/>
              </a:lnSpc>
            </a:pPr>
            <a:r>
              <a:rPr lang="en-US" sz="2814" b="true">
                <a:solidFill>
                  <a:srgbClr val="FFFFFF"/>
                </a:solidFill>
                <a:latin typeface="Canva Sans Bold"/>
                <a:ea typeface="Canva Sans Bold"/>
                <a:cs typeface="Canva Sans Bold"/>
                <a:sym typeface="Canva Sans Bold"/>
              </a:rPr>
              <a:t>Contact Information Screen</a:t>
            </a:r>
          </a:p>
          <a:p>
            <a:pPr algn="l" marL="607614" indent="-303807" lvl="1">
              <a:lnSpc>
                <a:spcPts val="3940"/>
              </a:lnSpc>
              <a:buAutoNum type="arabicPeriod" startAt="1"/>
            </a:pPr>
            <a:r>
              <a:rPr lang="en-US" b="true" sz="2814">
                <a:solidFill>
                  <a:srgbClr val="FFFFFF"/>
                </a:solidFill>
                <a:latin typeface="Canva Sans Bold"/>
                <a:ea typeface="Canva Sans Bold"/>
                <a:cs typeface="Canva Sans Bold"/>
                <a:sym typeface="Canva Sans Bold"/>
              </a:rPr>
              <a:t>C</a:t>
            </a:r>
            <a:r>
              <a:rPr lang="en-US" b="true" sz="2814">
                <a:solidFill>
                  <a:srgbClr val="FFFFFF"/>
                </a:solidFill>
                <a:latin typeface="Canva Sans Bold"/>
                <a:ea typeface="Canva Sans Bold"/>
                <a:cs typeface="Canva Sans Bold"/>
                <a:sym typeface="Canva Sans Bold"/>
              </a:rPr>
              <a:t>ollects essential details like email, phone, office address, and registration number.</a:t>
            </a:r>
          </a:p>
          <a:p>
            <a:pPr algn="l" marL="607614" indent="-303807" lvl="1">
              <a:lnSpc>
                <a:spcPts val="3940"/>
              </a:lnSpc>
              <a:buAutoNum type="arabicPeriod" startAt="1"/>
            </a:pPr>
            <a:r>
              <a:rPr lang="en-US" b="true" sz="2814">
                <a:solidFill>
                  <a:srgbClr val="FFFFFF"/>
                </a:solidFill>
                <a:latin typeface="Canva Sans Bold"/>
                <a:ea typeface="Canva Sans Bold"/>
                <a:cs typeface="Canva Sans Bold"/>
                <a:sym typeface="Canva Sans Bold"/>
              </a:rPr>
              <a:t>Ensures credibility and verification of organizations.</a:t>
            </a:r>
          </a:p>
          <a:p>
            <a:pPr algn="l">
              <a:lnSpc>
                <a:spcPts val="3940"/>
              </a:lnSpc>
              <a:spcBef>
                <a:spcPct val="0"/>
              </a:spcBef>
            </a:pPr>
            <a:r>
              <a:rPr lang="en-US" b="true" sz="2814">
                <a:solidFill>
                  <a:srgbClr val="FFFFFF"/>
                </a:solidFill>
                <a:latin typeface="Canva Sans Bold"/>
                <a:ea typeface="Canva Sans Bold"/>
                <a:cs typeface="Canva Sans Bold"/>
                <a:sym typeface="Canva Sans Bold"/>
              </a:rPr>
              <a:t>Operational Details Screen</a:t>
            </a:r>
          </a:p>
          <a:p>
            <a:pPr algn="l" marL="607614" indent="-303807" lvl="1">
              <a:lnSpc>
                <a:spcPts val="3940"/>
              </a:lnSpc>
              <a:buAutoNum type="arabicPeriod" startAt="1"/>
            </a:pPr>
            <a:r>
              <a:rPr lang="en-US" b="true" sz="2814">
                <a:solidFill>
                  <a:srgbClr val="FFFFFF"/>
                </a:solidFill>
                <a:latin typeface="Canva Sans Bold"/>
                <a:ea typeface="Canva Sans Bold"/>
                <a:cs typeface="Canva Sans Bold"/>
                <a:sym typeface="Canva Sans Bold"/>
              </a:rPr>
              <a:t>Captures area of focus and emergency contact info.</a:t>
            </a:r>
          </a:p>
          <a:p>
            <a:pPr algn="l" marL="607614" indent="-303807" lvl="1">
              <a:lnSpc>
                <a:spcPts val="3940"/>
              </a:lnSpc>
              <a:buAutoNum type="arabicPeriod" startAt="1"/>
            </a:pPr>
            <a:r>
              <a:rPr lang="en-US" b="true" sz="2814">
                <a:solidFill>
                  <a:srgbClr val="FFFFFF"/>
                </a:solidFill>
                <a:latin typeface="Canva Sans Bold"/>
                <a:ea typeface="Canva Sans Bold"/>
                <a:cs typeface="Canva Sans Bold"/>
                <a:sym typeface="Canva Sans Bold"/>
              </a:rPr>
              <a:t>Helps tailor features and services to each organization’s needs.</a:t>
            </a:r>
          </a:p>
          <a:p>
            <a:pPr algn="l">
              <a:lnSpc>
                <a:spcPts val="3940"/>
              </a:lnSpc>
              <a:spcBef>
                <a:spcPct val="0"/>
              </a:spcBef>
            </a:pPr>
            <a:r>
              <a:rPr lang="en-US" b="true" sz="2814">
                <a:solidFill>
                  <a:srgbClr val="FFFFFF"/>
                </a:solidFill>
                <a:latin typeface="Canva Sans Bold"/>
                <a:ea typeface="Canva Sans Bold"/>
                <a:cs typeface="Canva Sans Bold"/>
                <a:sym typeface="Canva Sans Bold"/>
              </a:rPr>
              <a:t>Login Screen (Upcoming)</a:t>
            </a:r>
          </a:p>
          <a:p>
            <a:pPr algn="l" marL="607614" indent="-303807" lvl="1">
              <a:lnSpc>
                <a:spcPts val="3940"/>
              </a:lnSpc>
              <a:buAutoNum type="arabicPeriod" startAt="1"/>
            </a:pPr>
            <a:r>
              <a:rPr lang="en-US" b="true" sz="2814">
                <a:solidFill>
                  <a:srgbClr val="FFFFFF"/>
                </a:solidFill>
                <a:latin typeface="Canva Sans Bold"/>
                <a:ea typeface="Canva Sans Bold"/>
                <a:cs typeface="Canva Sans Bold"/>
                <a:sym typeface="Canva Sans Bold"/>
              </a:rPr>
              <a:t>Will allow registered users to securely access their dashboard.</a:t>
            </a:r>
          </a:p>
          <a:p>
            <a:pPr algn="l" marL="607614" indent="-303807" lvl="1">
              <a:lnSpc>
                <a:spcPts val="3940"/>
              </a:lnSpc>
              <a:buAutoNum type="arabicPeriod" startAt="1"/>
            </a:pPr>
            <a:r>
              <a:rPr lang="en-US" b="true" sz="2814">
                <a:solidFill>
                  <a:srgbClr val="FFFFFF"/>
                </a:solidFill>
                <a:latin typeface="Canva Sans Bold"/>
                <a:ea typeface="Canva Sans Bold"/>
                <a:cs typeface="Canva Sans Bold"/>
                <a:sym typeface="Canva Sans Bold"/>
              </a:rPr>
              <a:t>Enables streamlined event and donation management post-registration.</a:t>
            </a:r>
          </a:p>
          <a:p>
            <a:pPr algn="l">
              <a:lnSpc>
                <a:spcPts val="3940"/>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06861"/>
        </a:solidFill>
      </p:bgPr>
    </p:bg>
    <p:spTree>
      <p:nvGrpSpPr>
        <p:cNvPr id="1" name=""/>
        <p:cNvGrpSpPr/>
        <p:nvPr/>
      </p:nvGrpSpPr>
      <p:grpSpPr>
        <a:xfrm>
          <a:off x="0" y="0"/>
          <a:ext cx="0" cy="0"/>
          <a:chOff x="0" y="0"/>
          <a:chExt cx="0" cy="0"/>
        </a:xfrm>
      </p:grpSpPr>
      <p:sp>
        <p:nvSpPr>
          <p:cNvPr name="Freeform 2" id="2"/>
          <p:cNvSpPr/>
          <p:nvPr/>
        </p:nvSpPr>
        <p:spPr>
          <a:xfrm flipH="false" flipV="false" rot="0">
            <a:off x="612799" y="3067399"/>
            <a:ext cx="3146694" cy="6356958"/>
          </a:xfrm>
          <a:custGeom>
            <a:avLst/>
            <a:gdLst/>
            <a:ahLst/>
            <a:cxnLst/>
            <a:rect r="r" b="b" t="t" l="l"/>
            <a:pathLst>
              <a:path h="6356958" w="3146694">
                <a:moveTo>
                  <a:pt x="0" y="0"/>
                </a:moveTo>
                <a:lnTo>
                  <a:pt x="3146694" y="0"/>
                </a:lnTo>
                <a:lnTo>
                  <a:pt x="3146694" y="6356958"/>
                </a:lnTo>
                <a:lnTo>
                  <a:pt x="0" y="6356958"/>
                </a:lnTo>
                <a:lnTo>
                  <a:pt x="0" y="0"/>
                </a:lnTo>
                <a:close/>
              </a:path>
            </a:pathLst>
          </a:custGeom>
          <a:blipFill>
            <a:blip r:embed="rId2"/>
            <a:stretch>
              <a:fillRect l="0" t="0" r="0" b="0"/>
            </a:stretch>
          </a:blipFill>
        </p:spPr>
      </p:sp>
      <p:sp>
        <p:nvSpPr>
          <p:cNvPr name="Freeform 3" id="3"/>
          <p:cNvSpPr/>
          <p:nvPr/>
        </p:nvSpPr>
        <p:spPr>
          <a:xfrm flipH="false" flipV="false" rot="0">
            <a:off x="3759493" y="3067399"/>
            <a:ext cx="3146694" cy="6356958"/>
          </a:xfrm>
          <a:custGeom>
            <a:avLst/>
            <a:gdLst/>
            <a:ahLst/>
            <a:cxnLst/>
            <a:rect r="r" b="b" t="t" l="l"/>
            <a:pathLst>
              <a:path h="6356958" w="3146694">
                <a:moveTo>
                  <a:pt x="0" y="0"/>
                </a:moveTo>
                <a:lnTo>
                  <a:pt x="3146695" y="0"/>
                </a:lnTo>
                <a:lnTo>
                  <a:pt x="3146695" y="6356958"/>
                </a:lnTo>
                <a:lnTo>
                  <a:pt x="0" y="6356958"/>
                </a:lnTo>
                <a:lnTo>
                  <a:pt x="0" y="0"/>
                </a:lnTo>
                <a:close/>
              </a:path>
            </a:pathLst>
          </a:custGeom>
          <a:blipFill>
            <a:blip r:embed="rId3"/>
            <a:stretch>
              <a:fillRect l="0" t="0" r="0" b="0"/>
            </a:stretch>
          </a:blipFill>
        </p:spPr>
      </p:sp>
      <p:sp>
        <p:nvSpPr>
          <p:cNvPr name="Freeform 4" id="4"/>
          <p:cNvSpPr/>
          <p:nvPr/>
        </p:nvSpPr>
        <p:spPr>
          <a:xfrm flipH="false" flipV="false" rot="0">
            <a:off x="6906188" y="3067399"/>
            <a:ext cx="3146694" cy="6356958"/>
          </a:xfrm>
          <a:custGeom>
            <a:avLst/>
            <a:gdLst/>
            <a:ahLst/>
            <a:cxnLst/>
            <a:rect r="r" b="b" t="t" l="l"/>
            <a:pathLst>
              <a:path h="6356958" w="3146694">
                <a:moveTo>
                  <a:pt x="0" y="0"/>
                </a:moveTo>
                <a:lnTo>
                  <a:pt x="3146694" y="0"/>
                </a:lnTo>
                <a:lnTo>
                  <a:pt x="3146694" y="6356958"/>
                </a:lnTo>
                <a:lnTo>
                  <a:pt x="0" y="6356958"/>
                </a:lnTo>
                <a:lnTo>
                  <a:pt x="0" y="0"/>
                </a:lnTo>
                <a:close/>
              </a:path>
            </a:pathLst>
          </a:custGeom>
          <a:blipFill>
            <a:blip r:embed="rId4"/>
            <a:stretch>
              <a:fillRect l="0" t="0" r="0" b="0"/>
            </a:stretch>
          </a:blipFill>
        </p:spPr>
      </p:sp>
      <p:grpSp>
        <p:nvGrpSpPr>
          <p:cNvPr name="Group 5" id="5"/>
          <p:cNvGrpSpPr/>
          <p:nvPr/>
        </p:nvGrpSpPr>
        <p:grpSpPr>
          <a:xfrm rot="0">
            <a:off x="-5755628" y="-2509448"/>
            <a:ext cx="15565023" cy="8755326"/>
            <a:chOff x="0" y="0"/>
            <a:chExt cx="20753364" cy="11673767"/>
          </a:xfrm>
        </p:grpSpPr>
        <p:sp>
          <p:nvSpPr>
            <p:cNvPr name="Freeform 6" id="6"/>
            <p:cNvSpPr/>
            <p:nvPr/>
          </p:nvSpPr>
          <p:spPr>
            <a:xfrm flipH="false" flipV="false" rot="0">
              <a:off x="0" y="0"/>
              <a:ext cx="20753364" cy="11673767"/>
            </a:xfrm>
            <a:custGeom>
              <a:avLst/>
              <a:gdLst/>
              <a:ahLst/>
              <a:cxnLst/>
              <a:rect r="r" b="b" t="t" l="l"/>
              <a:pathLst>
                <a:path h="11673767" w="20753364">
                  <a:moveTo>
                    <a:pt x="0" y="0"/>
                  </a:moveTo>
                  <a:lnTo>
                    <a:pt x="20753364" y="0"/>
                  </a:lnTo>
                  <a:lnTo>
                    <a:pt x="20753364" y="11673767"/>
                  </a:lnTo>
                  <a:lnTo>
                    <a:pt x="0" y="11673767"/>
                  </a:lnTo>
                  <a:lnTo>
                    <a:pt x="0" y="0"/>
                  </a:lnTo>
                  <a:close/>
                </a:path>
              </a:pathLst>
            </a:custGeom>
            <a:blipFill>
              <a:blip r:embed="rId5"/>
              <a:stretch>
                <a:fillRect l="0" t="0" r="0" b="0"/>
              </a:stretch>
            </a:blipFill>
          </p:spPr>
        </p:sp>
        <p:sp>
          <p:nvSpPr>
            <p:cNvPr name="TextBox 7" id="7"/>
            <p:cNvSpPr txBox="true"/>
            <p:nvPr/>
          </p:nvSpPr>
          <p:spPr>
            <a:xfrm rot="0">
              <a:off x="11648119" y="4754237"/>
              <a:ext cx="6549938" cy="1993844"/>
            </a:xfrm>
            <a:prstGeom prst="rect">
              <a:avLst/>
            </a:prstGeom>
          </p:spPr>
          <p:txBody>
            <a:bodyPr anchor="t" rtlCol="false" tIns="0" lIns="0" bIns="0" rIns="0">
              <a:spAutoFit/>
            </a:bodyPr>
            <a:lstStyle/>
            <a:p>
              <a:pPr algn="ctr">
                <a:lnSpc>
                  <a:spcPts val="12634"/>
                </a:lnSpc>
                <a:spcBef>
                  <a:spcPct val="0"/>
                </a:spcBef>
              </a:pPr>
              <a:r>
                <a:rPr lang="en-US" b="true" sz="9024">
                  <a:solidFill>
                    <a:srgbClr val="FFFFFF"/>
                  </a:solidFill>
                  <a:latin typeface="Canva Sans Bold"/>
                  <a:ea typeface="Canva Sans Bold"/>
                  <a:cs typeface="Canva Sans Bold"/>
                  <a:sym typeface="Canva Sans Bold"/>
                </a:rPr>
                <a:t>WeServe</a:t>
              </a:r>
            </a:p>
          </p:txBody>
        </p:sp>
      </p:grpSp>
      <p:grpSp>
        <p:nvGrpSpPr>
          <p:cNvPr name="Group 8" id="8"/>
          <p:cNvGrpSpPr/>
          <p:nvPr/>
        </p:nvGrpSpPr>
        <p:grpSpPr>
          <a:xfrm rot="0">
            <a:off x="10204167" y="601031"/>
            <a:ext cx="7315422" cy="9167684"/>
            <a:chOff x="0" y="0"/>
            <a:chExt cx="1926696" cy="2414534"/>
          </a:xfrm>
        </p:grpSpPr>
        <p:sp>
          <p:nvSpPr>
            <p:cNvPr name="Freeform 9" id="9"/>
            <p:cNvSpPr/>
            <p:nvPr/>
          </p:nvSpPr>
          <p:spPr>
            <a:xfrm flipH="false" flipV="false" rot="0">
              <a:off x="0" y="0"/>
              <a:ext cx="1926696" cy="2414534"/>
            </a:xfrm>
            <a:custGeom>
              <a:avLst/>
              <a:gdLst/>
              <a:ahLst/>
              <a:cxnLst/>
              <a:rect r="r" b="b" t="t" l="l"/>
              <a:pathLst>
                <a:path h="2414534" w="1926696">
                  <a:moveTo>
                    <a:pt x="53973" y="0"/>
                  </a:moveTo>
                  <a:lnTo>
                    <a:pt x="1872722" y="0"/>
                  </a:lnTo>
                  <a:cubicBezTo>
                    <a:pt x="1887037" y="0"/>
                    <a:pt x="1900765" y="5686"/>
                    <a:pt x="1910887" y="15808"/>
                  </a:cubicBezTo>
                  <a:cubicBezTo>
                    <a:pt x="1921009" y="25930"/>
                    <a:pt x="1926696" y="39659"/>
                    <a:pt x="1926696" y="53973"/>
                  </a:cubicBezTo>
                  <a:lnTo>
                    <a:pt x="1926696" y="2360561"/>
                  </a:lnTo>
                  <a:cubicBezTo>
                    <a:pt x="1926696" y="2374875"/>
                    <a:pt x="1921009" y="2388604"/>
                    <a:pt x="1910887" y="2398726"/>
                  </a:cubicBezTo>
                  <a:cubicBezTo>
                    <a:pt x="1900765" y="2408848"/>
                    <a:pt x="1887037" y="2414534"/>
                    <a:pt x="1872722" y="2414534"/>
                  </a:cubicBezTo>
                  <a:lnTo>
                    <a:pt x="53973" y="2414534"/>
                  </a:lnTo>
                  <a:cubicBezTo>
                    <a:pt x="39659" y="2414534"/>
                    <a:pt x="25930" y="2408848"/>
                    <a:pt x="15808" y="2398726"/>
                  </a:cubicBezTo>
                  <a:cubicBezTo>
                    <a:pt x="5686" y="2388604"/>
                    <a:pt x="0" y="2374875"/>
                    <a:pt x="0" y="2360561"/>
                  </a:cubicBezTo>
                  <a:lnTo>
                    <a:pt x="0" y="53973"/>
                  </a:lnTo>
                  <a:cubicBezTo>
                    <a:pt x="0" y="39659"/>
                    <a:pt x="5686" y="25930"/>
                    <a:pt x="15808" y="15808"/>
                  </a:cubicBezTo>
                  <a:cubicBezTo>
                    <a:pt x="25930" y="5686"/>
                    <a:pt x="39659" y="0"/>
                    <a:pt x="53973" y="0"/>
                  </a:cubicBezTo>
                  <a:close/>
                </a:path>
              </a:pathLst>
            </a:custGeom>
            <a:gradFill rotWithShape="true">
              <a:gsLst>
                <a:gs pos="0">
                  <a:srgbClr val="0097B2">
                    <a:alpha val="100000"/>
                  </a:srgbClr>
                </a:gs>
                <a:gs pos="100000">
                  <a:srgbClr val="7ED957">
                    <a:alpha val="100000"/>
                  </a:srgbClr>
                </a:gs>
              </a:gsLst>
              <a:lin ang="0"/>
            </a:gradFill>
          </p:spPr>
        </p:sp>
        <p:sp>
          <p:nvSpPr>
            <p:cNvPr name="TextBox 10" id="10"/>
            <p:cNvSpPr txBox="true"/>
            <p:nvPr/>
          </p:nvSpPr>
          <p:spPr>
            <a:xfrm>
              <a:off x="0" y="-38100"/>
              <a:ext cx="1926696" cy="2452634"/>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491881" y="721235"/>
            <a:ext cx="6767419" cy="9047480"/>
          </a:xfrm>
          <a:prstGeom prst="rect">
            <a:avLst/>
          </a:prstGeom>
        </p:spPr>
        <p:txBody>
          <a:bodyPr anchor="t" rtlCol="false" tIns="0" lIns="0" bIns="0" rIns="0">
            <a:spAutoFit/>
          </a:bodyPr>
          <a:lstStyle/>
          <a:p>
            <a:pPr algn="l">
              <a:lnSpc>
                <a:spcPts val="4270"/>
              </a:lnSpc>
              <a:spcBef>
                <a:spcPct val="0"/>
              </a:spcBef>
            </a:pPr>
          </a:p>
          <a:p>
            <a:pPr algn="l">
              <a:lnSpc>
                <a:spcPts val="4270"/>
              </a:lnSpc>
              <a:spcBef>
                <a:spcPct val="0"/>
              </a:spcBef>
            </a:pPr>
            <a:r>
              <a:rPr lang="en-US" b="true" sz="3050">
                <a:solidFill>
                  <a:srgbClr val="FFFFFF"/>
                </a:solidFill>
                <a:latin typeface="Canva Sans Bold"/>
                <a:ea typeface="Canva Sans Bold"/>
                <a:cs typeface="Canva Sans Bold"/>
                <a:sym typeface="Canva Sans Bold"/>
              </a:rPr>
              <a:t>Event Discovery</a:t>
            </a:r>
          </a:p>
          <a:p>
            <a:pPr algn="l" marL="658496" indent="-329248" lvl="1">
              <a:lnSpc>
                <a:spcPts val="4270"/>
              </a:lnSpc>
              <a:buAutoNum type="arabicPeriod" startAt="1"/>
            </a:pPr>
            <a:r>
              <a:rPr lang="en-US" b="true" sz="3050">
                <a:solidFill>
                  <a:srgbClr val="FFFFFF"/>
                </a:solidFill>
                <a:latin typeface="Canva Sans Bold"/>
                <a:ea typeface="Canva Sans Bold"/>
                <a:cs typeface="Canva Sans Bold"/>
                <a:sym typeface="Canva Sans Bold"/>
              </a:rPr>
              <a:t>Browse and join community service events.</a:t>
            </a:r>
          </a:p>
          <a:p>
            <a:pPr algn="l" marL="658496" indent="-329248" lvl="1">
              <a:lnSpc>
                <a:spcPts val="4270"/>
              </a:lnSpc>
              <a:buAutoNum type="arabicPeriod" startAt="1"/>
            </a:pPr>
            <a:r>
              <a:rPr lang="en-US" b="true" sz="3050">
                <a:solidFill>
                  <a:srgbClr val="FFFFFF"/>
                </a:solidFill>
                <a:latin typeface="Canva Sans Bold"/>
                <a:ea typeface="Canva Sans Bold"/>
                <a:cs typeface="Canva Sans Bold"/>
                <a:sym typeface="Canva Sans Bold"/>
              </a:rPr>
              <a:t>Quick access to NGO details and participation.</a:t>
            </a:r>
          </a:p>
          <a:p>
            <a:pPr algn="l">
              <a:lnSpc>
                <a:spcPts val="4270"/>
              </a:lnSpc>
              <a:spcBef>
                <a:spcPct val="0"/>
              </a:spcBef>
            </a:pPr>
            <a:r>
              <a:rPr lang="en-US" b="true" sz="3050">
                <a:solidFill>
                  <a:srgbClr val="FFFFFF"/>
                </a:solidFill>
                <a:latin typeface="Canva Sans Bold"/>
                <a:ea typeface="Canva Sans Bold"/>
                <a:cs typeface="Canva Sans Bold"/>
                <a:sym typeface="Canva Sans Bold"/>
              </a:rPr>
              <a:t>Event Details</a:t>
            </a:r>
          </a:p>
          <a:p>
            <a:pPr algn="l" marL="658496" indent="-329248" lvl="1">
              <a:lnSpc>
                <a:spcPts val="4270"/>
              </a:lnSpc>
              <a:buAutoNum type="arabicPeriod" startAt="1"/>
            </a:pPr>
            <a:r>
              <a:rPr lang="en-US" b="true" sz="3050">
                <a:solidFill>
                  <a:srgbClr val="FFFFFF"/>
                </a:solidFill>
                <a:latin typeface="Canva Sans Bold"/>
                <a:ea typeface="Canva Sans Bold"/>
                <a:cs typeface="Canva Sans Bold"/>
                <a:sym typeface="Canva Sans Bold"/>
              </a:rPr>
              <a:t>View full event info with location and organizer contact.</a:t>
            </a:r>
          </a:p>
          <a:p>
            <a:pPr algn="l" marL="658496" indent="-329248" lvl="1">
              <a:lnSpc>
                <a:spcPts val="4270"/>
              </a:lnSpc>
              <a:buAutoNum type="arabicPeriod" startAt="1"/>
            </a:pPr>
            <a:r>
              <a:rPr lang="en-US" b="true" sz="3050">
                <a:solidFill>
                  <a:srgbClr val="FFFFFF"/>
                </a:solidFill>
                <a:latin typeface="Canva Sans Bold"/>
                <a:ea typeface="Canva Sans Bold"/>
                <a:cs typeface="Canva Sans Bold"/>
                <a:sym typeface="Canva Sans Bold"/>
              </a:rPr>
              <a:t>Confirm participation directly.</a:t>
            </a:r>
          </a:p>
          <a:p>
            <a:pPr algn="l">
              <a:lnSpc>
                <a:spcPts val="4270"/>
              </a:lnSpc>
              <a:spcBef>
                <a:spcPct val="0"/>
              </a:spcBef>
            </a:pPr>
            <a:r>
              <a:rPr lang="en-US" b="true" sz="3050">
                <a:solidFill>
                  <a:srgbClr val="FFFFFF"/>
                </a:solidFill>
                <a:latin typeface="Canva Sans Bold"/>
                <a:ea typeface="Canva Sans Bold"/>
                <a:cs typeface="Canva Sans Bold"/>
                <a:sym typeface="Canva Sans Bold"/>
              </a:rPr>
              <a:t>Emergency SOS</a:t>
            </a:r>
          </a:p>
          <a:p>
            <a:pPr algn="l" marL="658496" indent="-329248" lvl="1">
              <a:lnSpc>
                <a:spcPts val="4270"/>
              </a:lnSpc>
              <a:buAutoNum type="arabicPeriod" startAt="1"/>
            </a:pPr>
            <a:r>
              <a:rPr lang="en-US" b="true" sz="3050">
                <a:solidFill>
                  <a:srgbClr val="FFFFFF"/>
                </a:solidFill>
                <a:latin typeface="Canva Sans Bold"/>
                <a:ea typeface="Canva Sans Bold"/>
                <a:cs typeface="Canva Sans Bold"/>
                <a:sym typeface="Canva Sans Bold"/>
              </a:rPr>
              <a:t>Quick SOS trigger with contacts, nearby services, and helpline numbers.</a:t>
            </a:r>
          </a:p>
          <a:p>
            <a:pPr algn="l" marL="658496" indent="-329248" lvl="1">
              <a:lnSpc>
                <a:spcPts val="4270"/>
              </a:lnSpc>
              <a:buAutoNum type="arabicPeriod" startAt="1"/>
            </a:pPr>
            <a:r>
              <a:rPr lang="en-US" b="true" sz="3050">
                <a:solidFill>
                  <a:srgbClr val="FFFFFF"/>
                </a:solidFill>
                <a:latin typeface="Canva Sans Bold"/>
                <a:ea typeface="Canva Sans Bold"/>
                <a:cs typeface="Canva Sans Bold"/>
                <a:sym typeface="Canva Sans Bold"/>
              </a:rPr>
              <a:t>Prioritizes user safety in real-time situations.</a:t>
            </a:r>
          </a:p>
          <a:p>
            <a:pPr algn="l">
              <a:lnSpc>
                <a:spcPts val="4270"/>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35D61"/>
        </a:solidFill>
      </p:bgPr>
    </p:bg>
    <p:spTree>
      <p:nvGrpSpPr>
        <p:cNvPr id="1" name=""/>
        <p:cNvGrpSpPr/>
        <p:nvPr/>
      </p:nvGrpSpPr>
      <p:grpSpPr>
        <a:xfrm>
          <a:off x="0" y="0"/>
          <a:ext cx="0" cy="0"/>
          <a:chOff x="0" y="0"/>
          <a:chExt cx="0" cy="0"/>
        </a:xfrm>
      </p:grpSpPr>
      <p:sp>
        <p:nvSpPr>
          <p:cNvPr name="Freeform 2" id="2"/>
          <p:cNvSpPr/>
          <p:nvPr/>
        </p:nvSpPr>
        <p:spPr>
          <a:xfrm flipH="false" flipV="false" rot="0">
            <a:off x="3802463" y="3096122"/>
            <a:ext cx="3146694" cy="6356958"/>
          </a:xfrm>
          <a:custGeom>
            <a:avLst/>
            <a:gdLst/>
            <a:ahLst/>
            <a:cxnLst/>
            <a:rect r="r" b="b" t="t" l="l"/>
            <a:pathLst>
              <a:path h="6356958" w="3146694">
                <a:moveTo>
                  <a:pt x="0" y="0"/>
                </a:moveTo>
                <a:lnTo>
                  <a:pt x="3146695" y="0"/>
                </a:lnTo>
                <a:lnTo>
                  <a:pt x="3146695" y="6356959"/>
                </a:lnTo>
                <a:lnTo>
                  <a:pt x="0" y="6356959"/>
                </a:lnTo>
                <a:lnTo>
                  <a:pt x="0" y="0"/>
                </a:lnTo>
                <a:close/>
              </a:path>
            </a:pathLst>
          </a:custGeom>
          <a:blipFill>
            <a:blip r:embed="rId2"/>
            <a:stretch>
              <a:fillRect l="0" t="0" r="0" b="0"/>
            </a:stretch>
          </a:blipFill>
        </p:spPr>
      </p:sp>
      <p:sp>
        <p:nvSpPr>
          <p:cNvPr name="Freeform 3" id="3"/>
          <p:cNvSpPr/>
          <p:nvPr/>
        </p:nvSpPr>
        <p:spPr>
          <a:xfrm flipH="false" flipV="false" rot="0">
            <a:off x="655769" y="3096122"/>
            <a:ext cx="3146694" cy="6356958"/>
          </a:xfrm>
          <a:custGeom>
            <a:avLst/>
            <a:gdLst/>
            <a:ahLst/>
            <a:cxnLst/>
            <a:rect r="r" b="b" t="t" l="l"/>
            <a:pathLst>
              <a:path h="6356958" w="3146694">
                <a:moveTo>
                  <a:pt x="0" y="0"/>
                </a:moveTo>
                <a:lnTo>
                  <a:pt x="3146694" y="0"/>
                </a:lnTo>
                <a:lnTo>
                  <a:pt x="3146694" y="6356959"/>
                </a:lnTo>
                <a:lnTo>
                  <a:pt x="0" y="6356959"/>
                </a:lnTo>
                <a:lnTo>
                  <a:pt x="0" y="0"/>
                </a:lnTo>
                <a:close/>
              </a:path>
            </a:pathLst>
          </a:custGeom>
          <a:blipFill>
            <a:blip r:embed="rId3"/>
            <a:stretch>
              <a:fillRect l="0" t="0" r="0" b="0"/>
            </a:stretch>
          </a:blipFill>
        </p:spPr>
      </p:sp>
      <p:sp>
        <p:nvSpPr>
          <p:cNvPr name="Freeform 4" id="4"/>
          <p:cNvSpPr/>
          <p:nvPr/>
        </p:nvSpPr>
        <p:spPr>
          <a:xfrm flipH="false" flipV="false" rot="0">
            <a:off x="6949158" y="3096122"/>
            <a:ext cx="3146694" cy="6356958"/>
          </a:xfrm>
          <a:custGeom>
            <a:avLst/>
            <a:gdLst/>
            <a:ahLst/>
            <a:cxnLst/>
            <a:rect r="r" b="b" t="t" l="l"/>
            <a:pathLst>
              <a:path h="6356958" w="3146694">
                <a:moveTo>
                  <a:pt x="0" y="0"/>
                </a:moveTo>
                <a:lnTo>
                  <a:pt x="3146694" y="0"/>
                </a:lnTo>
                <a:lnTo>
                  <a:pt x="3146694" y="6356959"/>
                </a:lnTo>
                <a:lnTo>
                  <a:pt x="0" y="6356959"/>
                </a:lnTo>
                <a:lnTo>
                  <a:pt x="0" y="0"/>
                </a:lnTo>
                <a:close/>
              </a:path>
            </a:pathLst>
          </a:custGeom>
          <a:blipFill>
            <a:blip r:embed="rId4"/>
            <a:stretch>
              <a:fillRect l="0" t="0" r="0" b="0"/>
            </a:stretch>
          </a:blipFill>
        </p:spPr>
      </p:sp>
      <p:grpSp>
        <p:nvGrpSpPr>
          <p:cNvPr name="Group 5" id="5"/>
          <p:cNvGrpSpPr/>
          <p:nvPr/>
        </p:nvGrpSpPr>
        <p:grpSpPr>
          <a:xfrm rot="0">
            <a:off x="-5813076" y="-2480724"/>
            <a:ext cx="15565023" cy="8755326"/>
            <a:chOff x="0" y="0"/>
            <a:chExt cx="20753364" cy="11673767"/>
          </a:xfrm>
        </p:grpSpPr>
        <p:sp>
          <p:nvSpPr>
            <p:cNvPr name="Freeform 6" id="6"/>
            <p:cNvSpPr/>
            <p:nvPr/>
          </p:nvSpPr>
          <p:spPr>
            <a:xfrm flipH="false" flipV="false" rot="0">
              <a:off x="0" y="0"/>
              <a:ext cx="20753364" cy="11673767"/>
            </a:xfrm>
            <a:custGeom>
              <a:avLst/>
              <a:gdLst/>
              <a:ahLst/>
              <a:cxnLst/>
              <a:rect r="r" b="b" t="t" l="l"/>
              <a:pathLst>
                <a:path h="11673767" w="20753364">
                  <a:moveTo>
                    <a:pt x="0" y="0"/>
                  </a:moveTo>
                  <a:lnTo>
                    <a:pt x="20753364" y="0"/>
                  </a:lnTo>
                  <a:lnTo>
                    <a:pt x="20753364" y="11673767"/>
                  </a:lnTo>
                  <a:lnTo>
                    <a:pt x="0" y="11673767"/>
                  </a:lnTo>
                  <a:lnTo>
                    <a:pt x="0" y="0"/>
                  </a:lnTo>
                  <a:close/>
                </a:path>
              </a:pathLst>
            </a:custGeom>
            <a:blipFill>
              <a:blip r:embed="rId5"/>
              <a:stretch>
                <a:fillRect l="0" t="0" r="0" b="0"/>
              </a:stretch>
            </a:blipFill>
          </p:spPr>
        </p:sp>
        <p:sp>
          <p:nvSpPr>
            <p:cNvPr name="TextBox 7" id="7"/>
            <p:cNvSpPr txBox="true"/>
            <p:nvPr/>
          </p:nvSpPr>
          <p:spPr>
            <a:xfrm rot="0">
              <a:off x="11648119" y="4754237"/>
              <a:ext cx="6549938" cy="1993844"/>
            </a:xfrm>
            <a:prstGeom prst="rect">
              <a:avLst/>
            </a:prstGeom>
          </p:spPr>
          <p:txBody>
            <a:bodyPr anchor="t" rtlCol="false" tIns="0" lIns="0" bIns="0" rIns="0">
              <a:spAutoFit/>
            </a:bodyPr>
            <a:lstStyle/>
            <a:p>
              <a:pPr algn="ctr">
                <a:lnSpc>
                  <a:spcPts val="12634"/>
                </a:lnSpc>
                <a:spcBef>
                  <a:spcPct val="0"/>
                </a:spcBef>
              </a:pPr>
              <a:r>
                <a:rPr lang="en-US" b="true" sz="9024">
                  <a:solidFill>
                    <a:srgbClr val="FFFFFF"/>
                  </a:solidFill>
                  <a:latin typeface="Canva Sans Bold"/>
                  <a:ea typeface="Canva Sans Bold"/>
                  <a:cs typeface="Canva Sans Bold"/>
                  <a:sym typeface="Canva Sans Bold"/>
                </a:rPr>
                <a:t>WeServe</a:t>
              </a:r>
            </a:p>
          </p:txBody>
        </p:sp>
      </p:grpSp>
      <p:grpSp>
        <p:nvGrpSpPr>
          <p:cNvPr name="Group 8" id="8"/>
          <p:cNvGrpSpPr/>
          <p:nvPr/>
        </p:nvGrpSpPr>
        <p:grpSpPr>
          <a:xfrm rot="0">
            <a:off x="10548851" y="744649"/>
            <a:ext cx="7315422" cy="9167684"/>
            <a:chOff x="0" y="0"/>
            <a:chExt cx="1926696" cy="2414534"/>
          </a:xfrm>
        </p:grpSpPr>
        <p:sp>
          <p:nvSpPr>
            <p:cNvPr name="Freeform 9" id="9"/>
            <p:cNvSpPr/>
            <p:nvPr/>
          </p:nvSpPr>
          <p:spPr>
            <a:xfrm flipH="false" flipV="false" rot="0">
              <a:off x="0" y="0"/>
              <a:ext cx="1926696" cy="2414534"/>
            </a:xfrm>
            <a:custGeom>
              <a:avLst/>
              <a:gdLst/>
              <a:ahLst/>
              <a:cxnLst/>
              <a:rect r="r" b="b" t="t" l="l"/>
              <a:pathLst>
                <a:path h="2414534" w="1926696">
                  <a:moveTo>
                    <a:pt x="53973" y="0"/>
                  </a:moveTo>
                  <a:lnTo>
                    <a:pt x="1872722" y="0"/>
                  </a:lnTo>
                  <a:cubicBezTo>
                    <a:pt x="1887037" y="0"/>
                    <a:pt x="1900765" y="5686"/>
                    <a:pt x="1910887" y="15808"/>
                  </a:cubicBezTo>
                  <a:cubicBezTo>
                    <a:pt x="1921009" y="25930"/>
                    <a:pt x="1926696" y="39659"/>
                    <a:pt x="1926696" y="53973"/>
                  </a:cubicBezTo>
                  <a:lnTo>
                    <a:pt x="1926696" y="2360561"/>
                  </a:lnTo>
                  <a:cubicBezTo>
                    <a:pt x="1926696" y="2374875"/>
                    <a:pt x="1921009" y="2388604"/>
                    <a:pt x="1910887" y="2398726"/>
                  </a:cubicBezTo>
                  <a:cubicBezTo>
                    <a:pt x="1900765" y="2408848"/>
                    <a:pt x="1887037" y="2414534"/>
                    <a:pt x="1872722" y="2414534"/>
                  </a:cubicBezTo>
                  <a:lnTo>
                    <a:pt x="53973" y="2414534"/>
                  </a:lnTo>
                  <a:cubicBezTo>
                    <a:pt x="39659" y="2414534"/>
                    <a:pt x="25930" y="2408848"/>
                    <a:pt x="15808" y="2398726"/>
                  </a:cubicBezTo>
                  <a:cubicBezTo>
                    <a:pt x="5686" y="2388604"/>
                    <a:pt x="0" y="2374875"/>
                    <a:pt x="0" y="2360561"/>
                  </a:cubicBezTo>
                  <a:lnTo>
                    <a:pt x="0" y="53973"/>
                  </a:lnTo>
                  <a:cubicBezTo>
                    <a:pt x="0" y="39659"/>
                    <a:pt x="5686" y="25930"/>
                    <a:pt x="15808" y="15808"/>
                  </a:cubicBezTo>
                  <a:cubicBezTo>
                    <a:pt x="25930" y="5686"/>
                    <a:pt x="39659" y="0"/>
                    <a:pt x="53973" y="0"/>
                  </a:cubicBezTo>
                  <a:close/>
                </a:path>
              </a:pathLst>
            </a:custGeom>
            <a:gradFill rotWithShape="true">
              <a:gsLst>
                <a:gs pos="0">
                  <a:srgbClr val="0097B2">
                    <a:alpha val="100000"/>
                  </a:srgbClr>
                </a:gs>
                <a:gs pos="100000">
                  <a:srgbClr val="7ED957">
                    <a:alpha val="100000"/>
                  </a:srgbClr>
                </a:gs>
              </a:gsLst>
              <a:lin ang="0"/>
            </a:gradFill>
          </p:spPr>
        </p:sp>
        <p:sp>
          <p:nvSpPr>
            <p:cNvPr name="TextBox 10" id="10"/>
            <p:cNvSpPr txBox="true"/>
            <p:nvPr/>
          </p:nvSpPr>
          <p:spPr>
            <a:xfrm>
              <a:off x="0" y="-38100"/>
              <a:ext cx="1926696" cy="2452634"/>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817561" y="1018682"/>
            <a:ext cx="6913061" cy="8562469"/>
          </a:xfrm>
          <a:prstGeom prst="rect">
            <a:avLst/>
          </a:prstGeom>
        </p:spPr>
        <p:txBody>
          <a:bodyPr anchor="t" rtlCol="false" tIns="0" lIns="0" bIns="0" rIns="0">
            <a:spAutoFit/>
          </a:bodyPr>
          <a:lstStyle/>
          <a:p>
            <a:pPr algn="l">
              <a:lnSpc>
                <a:spcPts val="4270"/>
              </a:lnSpc>
            </a:pPr>
            <a:r>
              <a:rPr lang="en-US" sz="3050" b="true">
                <a:solidFill>
                  <a:srgbClr val="FFFFFF"/>
                </a:solidFill>
                <a:latin typeface="Canva Sans Bold"/>
                <a:ea typeface="Canva Sans Bold"/>
                <a:cs typeface="Canva Sans Bold"/>
                <a:sym typeface="Canva Sans Bold"/>
              </a:rPr>
              <a:t>Donation Options</a:t>
            </a:r>
          </a:p>
          <a:p>
            <a:pPr algn="l" marL="658579" indent="-329290" lvl="1">
              <a:lnSpc>
                <a:spcPts val="4270"/>
              </a:lnSpc>
              <a:buAutoNum type="arabicPeriod" startAt="1"/>
            </a:pPr>
            <a:r>
              <a:rPr lang="en-US" b="true" sz="3050">
                <a:solidFill>
                  <a:srgbClr val="FFFFFF"/>
                </a:solidFill>
                <a:latin typeface="Canva Sans Bold"/>
                <a:ea typeface="Canva Sans Bold"/>
                <a:cs typeface="Canva Sans Bold"/>
                <a:sym typeface="Canva Sans Bold"/>
              </a:rPr>
              <a:t>Users can select categories like f</a:t>
            </a:r>
            <a:r>
              <a:rPr lang="en-US" b="true" sz="3050">
                <a:solidFill>
                  <a:srgbClr val="FFFFFF"/>
                </a:solidFill>
                <a:latin typeface="Canva Sans Bold"/>
                <a:ea typeface="Canva Sans Bold"/>
                <a:cs typeface="Canva Sans Bold"/>
                <a:sym typeface="Canva Sans Bold"/>
              </a:rPr>
              <a:t>ood or clothes to donate.</a:t>
            </a:r>
          </a:p>
          <a:p>
            <a:pPr algn="l" marL="658579" indent="-329290" lvl="1">
              <a:lnSpc>
                <a:spcPts val="4270"/>
              </a:lnSpc>
              <a:buAutoNum type="arabicPeriod" startAt="1"/>
            </a:pPr>
            <a:r>
              <a:rPr lang="en-US" b="true" sz="3050">
                <a:solidFill>
                  <a:srgbClr val="FFFFFF"/>
                </a:solidFill>
                <a:latin typeface="Canva Sans Bold"/>
                <a:ea typeface="Canva Sans Bold"/>
                <a:cs typeface="Canva Sans Bold"/>
                <a:sym typeface="Canva Sans Bold"/>
              </a:rPr>
              <a:t>Clean visuals and clear CTAs encourage immediate action.</a:t>
            </a:r>
          </a:p>
          <a:p>
            <a:pPr algn="l">
              <a:lnSpc>
                <a:spcPts val="4270"/>
              </a:lnSpc>
              <a:spcBef>
                <a:spcPct val="0"/>
              </a:spcBef>
            </a:pPr>
            <a:r>
              <a:rPr lang="en-US" b="true" sz="3050">
                <a:solidFill>
                  <a:srgbClr val="FFFFFF"/>
                </a:solidFill>
                <a:latin typeface="Canva Sans Bold"/>
                <a:ea typeface="Canva Sans Bold"/>
                <a:cs typeface="Canva Sans Bold"/>
                <a:sym typeface="Canva Sans Bold"/>
              </a:rPr>
              <a:t>Item Details Input</a:t>
            </a:r>
          </a:p>
          <a:p>
            <a:pPr algn="l" marL="658579" indent="-329290" lvl="1">
              <a:lnSpc>
                <a:spcPts val="4270"/>
              </a:lnSpc>
              <a:buAutoNum type="arabicPeriod" startAt="1"/>
            </a:pPr>
            <a:r>
              <a:rPr lang="en-US" b="true" sz="3050">
                <a:solidFill>
                  <a:srgbClr val="FFFFFF"/>
                </a:solidFill>
                <a:latin typeface="Canva Sans Bold"/>
                <a:ea typeface="Canva Sans Bold"/>
                <a:cs typeface="Canva Sans Bold"/>
                <a:sym typeface="Canva Sans Bold"/>
              </a:rPr>
              <a:t>Easy form to specify type, refrigeration need, and quantity.</a:t>
            </a:r>
          </a:p>
          <a:p>
            <a:pPr algn="l" marL="658579" indent="-329290" lvl="1">
              <a:lnSpc>
                <a:spcPts val="4270"/>
              </a:lnSpc>
              <a:buAutoNum type="arabicPeriod" startAt="1"/>
            </a:pPr>
            <a:r>
              <a:rPr lang="en-US" b="true" sz="3050">
                <a:solidFill>
                  <a:srgbClr val="FFFFFF"/>
                </a:solidFill>
                <a:latin typeface="Canva Sans Bold"/>
                <a:ea typeface="Canva Sans Bold"/>
                <a:cs typeface="Canva Sans Bold"/>
                <a:sym typeface="Canva Sans Bold"/>
              </a:rPr>
              <a:t>Designed for quick submissions with minimal effort.</a:t>
            </a:r>
          </a:p>
          <a:p>
            <a:pPr algn="l">
              <a:lnSpc>
                <a:spcPts val="4270"/>
              </a:lnSpc>
              <a:spcBef>
                <a:spcPct val="0"/>
              </a:spcBef>
            </a:pPr>
            <a:r>
              <a:rPr lang="en-US" b="true" sz="3050">
                <a:solidFill>
                  <a:srgbClr val="FFFFFF"/>
                </a:solidFill>
                <a:latin typeface="Canva Sans Bold"/>
                <a:ea typeface="Canva Sans Bold"/>
                <a:cs typeface="Canva Sans Bold"/>
                <a:sym typeface="Canva Sans Bold"/>
              </a:rPr>
              <a:t>NGO Matching &amp; Map View</a:t>
            </a:r>
          </a:p>
          <a:p>
            <a:pPr algn="l" marL="658579" indent="-329290" lvl="1">
              <a:lnSpc>
                <a:spcPts val="4270"/>
              </a:lnSpc>
              <a:buAutoNum type="arabicPeriod" startAt="1"/>
            </a:pPr>
            <a:r>
              <a:rPr lang="en-US" b="true" sz="3050">
                <a:solidFill>
                  <a:srgbClr val="FFFFFF"/>
                </a:solidFill>
                <a:latin typeface="Canva Sans Bold"/>
                <a:ea typeface="Canva Sans Bold"/>
                <a:cs typeface="Canva Sans Bold"/>
                <a:sym typeface="Canva Sans Bold"/>
              </a:rPr>
              <a:t>Displays nearby NGOs with donation needs.</a:t>
            </a:r>
          </a:p>
          <a:p>
            <a:pPr algn="l" marL="658579" indent="-329290" lvl="1">
              <a:lnSpc>
                <a:spcPts val="4270"/>
              </a:lnSpc>
              <a:buAutoNum type="arabicPeriod" startAt="1"/>
            </a:pPr>
            <a:r>
              <a:rPr lang="en-US" b="true" sz="3050">
                <a:solidFill>
                  <a:srgbClr val="FFFFFF"/>
                </a:solidFill>
                <a:latin typeface="Canva Sans Bold"/>
                <a:ea typeface="Canva Sans Bold"/>
                <a:cs typeface="Canva Sans Bold"/>
                <a:sym typeface="Canva Sans Bold"/>
              </a:rPr>
              <a:t>Includes map integration and donation guidelines for clarity.</a:t>
            </a:r>
          </a:p>
          <a:p>
            <a:pPr algn="l">
              <a:lnSpc>
                <a:spcPts val="4270"/>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35D61"/>
        </a:solidFill>
      </p:bgPr>
    </p:bg>
    <p:spTree>
      <p:nvGrpSpPr>
        <p:cNvPr id="1" name=""/>
        <p:cNvGrpSpPr/>
        <p:nvPr/>
      </p:nvGrpSpPr>
      <p:grpSpPr>
        <a:xfrm>
          <a:off x="0" y="0"/>
          <a:ext cx="0" cy="0"/>
          <a:chOff x="0" y="0"/>
          <a:chExt cx="0" cy="0"/>
        </a:xfrm>
      </p:grpSpPr>
      <p:sp>
        <p:nvSpPr>
          <p:cNvPr name="Freeform 2" id="2"/>
          <p:cNvSpPr/>
          <p:nvPr/>
        </p:nvSpPr>
        <p:spPr>
          <a:xfrm flipH="false" flipV="false" rot="0">
            <a:off x="7282358" y="2901342"/>
            <a:ext cx="3146694" cy="6356958"/>
          </a:xfrm>
          <a:custGeom>
            <a:avLst/>
            <a:gdLst/>
            <a:ahLst/>
            <a:cxnLst/>
            <a:rect r="r" b="b" t="t" l="l"/>
            <a:pathLst>
              <a:path h="6356958" w="3146694">
                <a:moveTo>
                  <a:pt x="0" y="0"/>
                </a:moveTo>
                <a:lnTo>
                  <a:pt x="3146694" y="0"/>
                </a:lnTo>
                <a:lnTo>
                  <a:pt x="3146694" y="6356958"/>
                </a:lnTo>
                <a:lnTo>
                  <a:pt x="0" y="6356958"/>
                </a:lnTo>
                <a:lnTo>
                  <a:pt x="0" y="0"/>
                </a:lnTo>
                <a:close/>
              </a:path>
            </a:pathLst>
          </a:custGeom>
          <a:blipFill>
            <a:blip r:embed="rId2"/>
            <a:stretch>
              <a:fillRect l="0" t="0" r="0" b="0"/>
            </a:stretch>
          </a:blipFill>
        </p:spPr>
      </p:sp>
      <p:sp>
        <p:nvSpPr>
          <p:cNvPr name="Freeform 3" id="3"/>
          <p:cNvSpPr/>
          <p:nvPr/>
        </p:nvSpPr>
        <p:spPr>
          <a:xfrm flipH="false" flipV="false" rot="0">
            <a:off x="4135663" y="2901342"/>
            <a:ext cx="3146694" cy="6356958"/>
          </a:xfrm>
          <a:custGeom>
            <a:avLst/>
            <a:gdLst/>
            <a:ahLst/>
            <a:cxnLst/>
            <a:rect r="r" b="b" t="t" l="l"/>
            <a:pathLst>
              <a:path h="6356958" w="3146694">
                <a:moveTo>
                  <a:pt x="0" y="0"/>
                </a:moveTo>
                <a:lnTo>
                  <a:pt x="3146695" y="0"/>
                </a:lnTo>
                <a:lnTo>
                  <a:pt x="3146695" y="6356958"/>
                </a:lnTo>
                <a:lnTo>
                  <a:pt x="0" y="6356958"/>
                </a:lnTo>
                <a:lnTo>
                  <a:pt x="0" y="0"/>
                </a:lnTo>
                <a:close/>
              </a:path>
            </a:pathLst>
          </a:custGeom>
          <a:blipFill>
            <a:blip r:embed="rId3"/>
            <a:stretch>
              <a:fillRect l="0" t="0" r="0" b="0"/>
            </a:stretch>
          </a:blipFill>
        </p:spPr>
      </p:sp>
      <p:sp>
        <p:nvSpPr>
          <p:cNvPr name="Freeform 4" id="4"/>
          <p:cNvSpPr/>
          <p:nvPr/>
        </p:nvSpPr>
        <p:spPr>
          <a:xfrm flipH="false" flipV="false" rot="0">
            <a:off x="1028700" y="2901342"/>
            <a:ext cx="3106963" cy="6356958"/>
          </a:xfrm>
          <a:custGeom>
            <a:avLst/>
            <a:gdLst/>
            <a:ahLst/>
            <a:cxnLst/>
            <a:rect r="r" b="b" t="t" l="l"/>
            <a:pathLst>
              <a:path h="6356958" w="3106963">
                <a:moveTo>
                  <a:pt x="0" y="0"/>
                </a:moveTo>
                <a:lnTo>
                  <a:pt x="3106963" y="0"/>
                </a:lnTo>
                <a:lnTo>
                  <a:pt x="3106963" y="6356958"/>
                </a:lnTo>
                <a:lnTo>
                  <a:pt x="0" y="6356958"/>
                </a:lnTo>
                <a:lnTo>
                  <a:pt x="0" y="0"/>
                </a:lnTo>
                <a:close/>
              </a:path>
            </a:pathLst>
          </a:custGeom>
          <a:blipFill>
            <a:blip r:embed="rId4"/>
            <a:stretch>
              <a:fillRect l="0" t="0" r="0" b="0"/>
            </a:stretch>
          </a:blipFill>
        </p:spPr>
      </p:sp>
      <p:grpSp>
        <p:nvGrpSpPr>
          <p:cNvPr name="Group 5" id="5"/>
          <p:cNvGrpSpPr/>
          <p:nvPr/>
        </p:nvGrpSpPr>
        <p:grpSpPr>
          <a:xfrm rot="0">
            <a:off x="-5813076" y="-2480724"/>
            <a:ext cx="15565023" cy="8755326"/>
            <a:chOff x="0" y="0"/>
            <a:chExt cx="20753364" cy="11673767"/>
          </a:xfrm>
        </p:grpSpPr>
        <p:sp>
          <p:nvSpPr>
            <p:cNvPr name="Freeform 6" id="6"/>
            <p:cNvSpPr/>
            <p:nvPr/>
          </p:nvSpPr>
          <p:spPr>
            <a:xfrm flipH="false" flipV="false" rot="0">
              <a:off x="0" y="0"/>
              <a:ext cx="20753364" cy="11673767"/>
            </a:xfrm>
            <a:custGeom>
              <a:avLst/>
              <a:gdLst/>
              <a:ahLst/>
              <a:cxnLst/>
              <a:rect r="r" b="b" t="t" l="l"/>
              <a:pathLst>
                <a:path h="11673767" w="20753364">
                  <a:moveTo>
                    <a:pt x="0" y="0"/>
                  </a:moveTo>
                  <a:lnTo>
                    <a:pt x="20753364" y="0"/>
                  </a:lnTo>
                  <a:lnTo>
                    <a:pt x="20753364" y="11673767"/>
                  </a:lnTo>
                  <a:lnTo>
                    <a:pt x="0" y="11673767"/>
                  </a:lnTo>
                  <a:lnTo>
                    <a:pt x="0" y="0"/>
                  </a:lnTo>
                  <a:close/>
                </a:path>
              </a:pathLst>
            </a:custGeom>
            <a:blipFill>
              <a:blip r:embed="rId5"/>
              <a:stretch>
                <a:fillRect l="0" t="0" r="0" b="0"/>
              </a:stretch>
            </a:blipFill>
          </p:spPr>
        </p:sp>
        <p:sp>
          <p:nvSpPr>
            <p:cNvPr name="TextBox 7" id="7"/>
            <p:cNvSpPr txBox="true"/>
            <p:nvPr/>
          </p:nvSpPr>
          <p:spPr>
            <a:xfrm rot="0">
              <a:off x="11648119" y="4754237"/>
              <a:ext cx="6549938" cy="1993844"/>
            </a:xfrm>
            <a:prstGeom prst="rect">
              <a:avLst/>
            </a:prstGeom>
          </p:spPr>
          <p:txBody>
            <a:bodyPr anchor="t" rtlCol="false" tIns="0" lIns="0" bIns="0" rIns="0">
              <a:spAutoFit/>
            </a:bodyPr>
            <a:lstStyle/>
            <a:p>
              <a:pPr algn="ctr">
                <a:lnSpc>
                  <a:spcPts val="12634"/>
                </a:lnSpc>
                <a:spcBef>
                  <a:spcPct val="0"/>
                </a:spcBef>
              </a:pPr>
              <a:r>
                <a:rPr lang="en-US" b="true" sz="9024">
                  <a:solidFill>
                    <a:srgbClr val="FFFFFF"/>
                  </a:solidFill>
                  <a:latin typeface="Canva Sans Bold"/>
                  <a:ea typeface="Canva Sans Bold"/>
                  <a:cs typeface="Canva Sans Bold"/>
                  <a:sym typeface="Canva Sans Bold"/>
                </a:rPr>
                <a:t>WeServe</a:t>
              </a:r>
            </a:p>
          </p:txBody>
        </p:sp>
      </p:grpSp>
      <p:grpSp>
        <p:nvGrpSpPr>
          <p:cNvPr name="Group 8" id="8"/>
          <p:cNvGrpSpPr/>
          <p:nvPr/>
        </p:nvGrpSpPr>
        <p:grpSpPr>
          <a:xfrm rot="0">
            <a:off x="10663745" y="559658"/>
            <a:ext cx="7315422" cy="9167684"/>
            <a:chOff x="0" y="0"/>
            <a:chExt cx="1926696" cy="2414534"/>
          </a:xfrm>
        </p:grpSpPr>
        <p:sp>
          <p:nvSpPr>
            <p:cNvPr name="Freeform 9" id="9"/>
            <p:cNvSpPr/>
            <p:nvPr/>
          </p:nvSpPr>
          <p:spPr>
            <a:xfrm flipH="false" flipV="false" rot="0">
              <a:off x="0" y="0"/>
              <a:ext cx="1926696" cy="2414534"/>
            </a:xfrm>
            <a:custGeom>
              <a:avLst/>
              <a:gdLst/>
              <a:ahLst/>
              <a:cxnLst/>
              <a:rect r="r" b="b" t="t" l="l"/>
              <a:pathLst>
                <a:path h="2414534" w="1926696">
                  <a:moveTo>
                    <a:pt x="53973" y="0"/>
                  </a:moveTo>
                  <a:lnTo>
                    <a:pt x="1872722" y="0"/>
                  </a:lnTo>
                  <a:cubicBezTo>
                    <a:pt x="1887037" y="0"/>
                    <a:pt x="1900765" y="5686"/>
                    <a:pt x="1910887" y="15808"/>
                  </a:cubicBezTo>
                  <a:cubicBezTo>
                    <a:pt x="1921009" y="25930"/>
                    <a:pt x="1926696" y="39659"/>
                    <a:pt x="1926696" y="53973"/>
                  </a:cubicBezTo>
                  <a:lnTo>
                    <a:pt x="1926696" y="2360561"/>
                  </a:lnTo>
                  <a:cubicBezTo>
                    <a:pt x="1926696" y="2374875"/>
                    <a:pt x="1921009" y="2388604"/>
                    <a:pt x="1910887" y="2398726"/>
                  </a:cubicBezTo>
                  <a:cubicBezTo>
                    <a:pt x="1900765" y="2408848"/>
                    <a:pt x="1887037" y="2414534"/>
                    <a:pt x="1872722" y="2414534"/>
                  </a:cubicBezTo>
                  <a:lnTo>
                    <a:pt x="53973" y="2414534"/>
                  </a:lnTo>
                  <a:cubicBezTo>
                    <a:pt x="39659" y="2414534"/>
                    <a:pt x="25930" y="2408848"/>
                    <a:pt x="15808" y="2398726"/>
                  </a:cubicBezTo>
                  <a:cubicBezTo>
                    <a:pt x="5686" y="2388604"/>
                    <a:pt x="0" y="2374875"/>
                    <a:pt x="0" y="2360561"/>
                  </a:cubicBezTo>
                  <a:lnTo>
                    <a:pt x="0" y="53973"/>
                  </a:lnTo>
                  <a:cubicBezTo>
                    <a:pt x="0" y="39659"/>
                    <a:pt x="5686" y="25930"/>
                    <a:pt x="15808" y="15808"/>
                  </a:cubicBezTo>
                  <a:cubicBezTo>
                    <a:pt x="25930" y="5686"/>
                    <a:pt x="39659" y="0"/>
                    <a:pt x="53973" y="0"/>
                  </a:cubicBezTo>
                  <a:close/>
                </a:path>
              </a:pathLst>
            </a:custGeom>
            <a:gradFill rotWithShape="true">
              <a:gsLst>
                <a:gs pos="0">
                  <a:srgbClr val="0097B2">
                    <a:alpha val="100000"/>
                  </a:srgbClr>
                </a:gs>
                <a:gs pos="100000">
                  <a:srgbClr val="7ED957">
                    <a:alpha val="100000"/>
                  </a:srgbClr>
                </a:gs>
              </a:gsLst>
              <a:lin ang="0"/>
            </a:gradFill>
          </p:spPr>
        </p:sp>
        <p:sp>
          <p:nvSpPr>
            <p:cNvPr name="TextBox 10" id="10"/>
            <p:cNvSpPr txBox="true"/>
            <p:nvPr/>
          </p:nvSpPr>
          <p:spPr>
            <a:xfrm>
              <a:off x="0" y="-38100"/>
              <a:ext cx="1926696" cy="2452634"/>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663745" y="971550"/>
            <a:ext cx="7048121" cy="9098894"/>
          </a:xfrm>
          <a:prstGeom prst="rect">
            <a:avLst/>
          </a:prstGeom>
        </p:spPr>
        <p:txBody>
          <a:bodyPr anchor="t" rtlCol="false" tIns="0" lIns="0" bIns="0" rIns="0">
            <a:spAutoFit/>
          </a:bodyPr>
          <a:lstStyle/>
          <a:p>
            <a:pPr algn="l" marL="658579" indent="-329290" lvl="1">
              <a:lnSpc>
                <a:spcPts val="4270"/>
              </a:lnSpc>
              <a:buFont typeface="Arial"/>
              <a:buChar char="•"/>
            </a:pPr>
            <a:r>
              <a:rPr lang="en-US" b="true" sz="3050">
                <a:solidFill>
                  <a:srgbClr val="FFFFFF"/>
                </a:solidFill>
                <a:latin typeface="Canva Sans Bold"/>
                <a:ea typeface="Canva Sans Bold"/>
                <a:cs typeface="Canva Sans Bold"/>
                <a:sym typeface="Canva Sans Bold"/>
              </a:rPr>
              <a:t>Drop-Off Selection Screen</a:t>
            </a:r>
          </a:p>
          <a:p>
            <a:pPr algn="l" marL="1317159" indent="-439053" lvl="2">
              <a:lnSpc>
                <a:spcPts val="4270"/>
              </a:lnSpc>
              <a:buFont typeface="Arial"/>
              <a:buChar char="⚬"/>
            </a:pPr>
            <a:r>
              <a:rPr lang="en-US" b="true" sz="3050">
                <a:solidFill>
                  <a:srgbClr val="FFFFFF"/>
                </a:solidFill>
                <a:latin typeface="Canva Sans Bold"/>
                <a:ea typeface="Canva Sans Bold"/>
                <a:cs typeface="Canva Sans Bold"/>
                <a:sym typeface="Canva Sans Bold"/>
              </a:rPr>
              <a:t>Lets u</a:t>
            </a:r>
            <a:r>
              <a:rPr lang="en-US" b="true" sz="3050">
                <a:solidFill>
                  <a:srgbClr val="FFFFFF"/>
                </a:solidFill>
                <a:latin typeface="Canva Sans Bold"/>
                <a:ea typeface="Canva Sans Bold"/>
                <a:cs typeface="Canva Sans Bold"/>
                <a:sym typeface="Canva Sans Bold"/>
              </a:rPr>
              <a:t>sers choose between NGO pickup </a:t>
            </a:r>
            <a:r>
              <a:rPr lang="en-US" b="true" sz="3050">
                <a:solidFill>
                  <a:srgbClr val="FFFFFF"/>
                </a:solidFill>
                <a:latin typeface="Canva Sans Bold"/>
                <a:ea typeface="Canva Sans Bold"/>
                <a:cs typeface="Canva Sans Bold"/>
                <a:sym typeface="Canva Sans Bold"/>
              </a:rPr>
              <a:t>or drop-off.</a:t>
            </a:r>
          </a:p>
          <a:p>
            <a:pPr algn="l" marL="1317159" indent="-439053" lvl="2">
              <a:lnSpc>
                <a:spcPts val="4270"/>
              </a:lnSpc>
              <a:buFont typeface="Arial"/>
              <a:buChar char="⚬"/>
            </a:pPr>
            <a:r>
              <a:rPr lang="en-US" b="true" sz="3050">
                <a:solidFill>
                  <a:srgbClr val="FFFFFF"/>
                </a:solidFill>
                <a:latin typeface="Canva Sans Bold"/>
                <a:ea typeface="Canva Sans Bold"/>
                <a:cs typeface="Canva Sans Bold"/>
                <a:sym typeface="Canva Sans Bold"/>
              </a:rPr>
              <a:t>Includes address input for logistics coordination.</a:t>
            </a:r>
          </a:p>
          <a:p>
            <a:pPr algn="l" marL="658579" indent="-329290" lvl="1">
              <a:lnSpc>
                <a:spcPts val="4270"/>
              </a:lnSpc>
              <a:spcBef>
                <a:spcPct val="0"/>
              </a:spcBef>
              <a:buFont typeface="Arial"/>
              <a:buChar char="•"/>
            </a:pPr>
            <a:r>
              <a:rPr lang="en-US" b="true" sz="3050">
                <a:solidFill>
                  <a:srgbClr val="FFFFFF"/>
                </a:solidFill>
                <a:latin typeface="Canva Sans Bold"/>
                <a:ea typeface="Canva Sans Bold"/>
                <a:cs typeface="Canva Sans Bold"/>
                <a:sym typeface="Canva Sans Bold"/>
              </a:rPr>
              <a:t>NGO</a:t>
            </a:r>
            <a:r>
              <a:rPr lang="en-US" b="true" sz="3050">
                <a:solidFill>
                  <a:srgbClr val="FFFFFF"/>
                </a:solidFill>
                <a:latin typeface="Canva Sans Bold"/>
                <a:ea typeface="Canva Sans Bold"/>
                <a:cs typeface="Canva Sans Bold"/>
                <a:sym typeface="Canva Sans Bold"/>
              </a:rPr>
              <a:t> Details Screen</a:t>
            </a:r>
          </a:p>
          <a:p>
            <a:pPr algn="l" marL="1317159" indent="-439053" lvl="2">
              <a:lnSpc>
                <a:spcPts val="4270"/>
              </a:lnSpc>
              <a:buFont typeface="Arial"/>
              <a:buChar char="⚬"/>
            </a:pPr>
            <a:r>
              <a:rPr lang="en-US" b="true" sz="3050">
                <a:solidFill>
                  <a:srgbClr val="FFFFFF"/>
                </a:solidFill>
                <a:latin typeface="Canva Sans Bold"/>
                <a:ea typeface="Canva Sans Bold"/>
                <a:cs typeface="Canva Sans Bold"/>
                <a:sym typeface="Canva Sans Bold"/>
              </a:rPr>
              <a:t>Displ</a:t>
            </a:r>
            <a:r>
              <a:rPr lang="en-US" b="true" sz="3050">
                <a:solidFill>
                  <a:srgbClr val="FFFFFF"/>
                </a:solidFill>
                <a:latin typeface="Canva Sans Bold"/>
                <a:ea typeface="Canva Sans Bold"/>
                <a:cs typeface="Canva Sans Bold"/>
                <a:sym typeface="Canva Sans Bold"/>
              </a:rPr>
              <a:t>ays NGO’s mission, contact, and donation preferences.</a:t>
            </a:r>
          </a:p>
          <a:p>
            <a:pPr algn="l" marL="1317159" indent="-439053" lvl="2">
              <a:lnSpc>
                <a:spcPts val="4270"/>
              </a:lnSpc>
              <a:buFont typeface="Arial"/>
              <a:buChar char="⚬"/>
            </a:pPr>
            <a:r>
              <a:rPr lang="en-US" b="true" sz="3050">
                <a:solidFill>
                  <a:srgbClr val="FFFFFF"/>
                </a:solidFill>
                <a:latin typeface="Canva Sans Bold"/>
                <a:ea typeface="Canva Sans Bold"/>
                <a:cs typeface="Canva Sans Bold"/>
                <a:sym typeface="Canva Sans Bold"/>
              </a:rPr>
              <a:t>Adds transparency and builds donor trust.</a:t>
            </a:r>
          </a:p>
          <a:p>
            <a:pPr algn="l" marL="658579" indent="-329290" lvl="1">
              <a:lnSpc>
                <a:spcPts val="4270"/>
              </a:lnSpc>
              <a:buFont typeface="Arial"/>
              <a:buChar char="•"/>
            </a:pPr>
            <a:r>
              <a:rPr lang="en-US" b="true" sz="3050">
                <a:solidFill>
                  <a:srgbClr val="FFFFFF"/>
                </a:solidFill>
                <a:latin typeface="Canva Sans Bold"/>
                <a:ea typeface="Canva Sans Bold"/>
                <a:cs typeface="Canva Sans Bold"/>
                <a:sym typeface="Canva Sans Bold"/>
              </a:rPr>
              <a:t>Confirmation Screen</a:t>
            </a:r>
          </a:p>
          <a:p>
            <a:pPr algn="l" marL="1317159" indent="-439053" lvl="2">
              <a:lnSpc>
                <a:spcPts val="4270"/>
              </a:lnSpc>
              <a:spcBef>
                <a:spcPct val="0"/>
              </a:spcBef>
              <a:buFont typeface="Arial"/>
              <a:buChar char="⚬"/>
            </a:pPr>
            <a:r>
              <a:rPr lang="en-US" b="true" sz="3050">
                <a:solidFill>
                  <a:srgbClr val="FFFFFF"/>
                </a:solidFill>
                <a:latin typeface="Canva Sans Bold"/>
                <a:ea typeface="Canva Sans Bold"/>
                <a:cs typeface="Canva Sans Bold"/>
                <a:sym typeface="Canva Sans Bold"/>
              </a:rPr>
              <a:t>Summarizes donation details before</a:t>
            </a:r>
            <a:r>
              <a:rPr lang="en-US" b="true" sz="3050">
                <a:solidFill>
                  <a:srgbClr val="FFFFFF"/>
                </a:solidFill>
                <a:latin typeface="Canva Sans Bold"/>
                <a:ea typeface="Canva Sans Bold"/>
                <a:cs typeface="Canva Sans Bold"/>
                <a:sym typeface="Canva Sans Bold"/>
              </a:rPr>
              <a:t> final submission.</a:t>
            </a:r>
          </a:p>
          <a:p>
            <a:pPr algn="l" marL="1317159" indent="-439053" lvl="2">
              <a:lnSpc>
                <a:spcPts val="4270"/>
              </a:lnSpc>
              <a:buFont typeface="Arial"/>
              <a:buChar char="⚬"/>
            </a:pPr>
            <a:r>
              <a:rPr lang="en-US" b="true" sz="3050">
                <a:solidFill>
                  <a:srgbClr val="FFFFFF"/>
                </a:solidFill>
                <a:latin typeface="Canva Sans Bold"/>
                <a:ea typeface="Canva Sans Bold"/>
                <a:cs typeface="Canva Sans Bold"/>
                <a:sym typeface="Canva Sans Bold"/>
              </a:rPr>
              <a:t>S</a:t>
            </a:r>
            <a:r>
              <a:rPr lang="en-US" b="true" sz="3050">
                <a:solidFill>
                  <a:srgbClr val="FFFFFF"/>
                </a:solidFill>
                <a:latin typeface="Canva Sans Bold"/>
                <a:ea typeface="Canva Sans Bold"/>
                <a:cs typeface="Canva Sans Bold"/>
                <a:sym typeface="Canva Sans Bold"/>
              </a:rPr>
              <a:t>imple “Confirm &amp; Donate” CTA ensures a smooth finish.</a:t>
            </a:r>
          </a:p>
          <a:p>
            <a:pPr algn="l">
              <a:lnSpc>
                <a:spcPts val="4270"/>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35D6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901342"/>
            <a:ext cx="3146694" cy="6356958"/>
          </a:xfrm>
          <a:custGeom>
            <a:avLst/>
            <a:gdLst/>
            <a:ahLst/>
            <a:cxnLst/>
            <a:rect r="r" b="b" t="t" l="l"/>
            <a:pathLst>
              <a:path h="6356958" w="3146694">
                <a:moveTo>
                  <a:pt x="0" y="0"/>
                </a:moveTo>
                <a:lnTo>
                  <a:pt x="3146694" y="0"/>
                </a:lnTo>
                <a:lnTo>
                  <a:pt x="3146694" y="6356958"/>
                </a:lnTo>
                <a:lnTo>
                  <a:pt x="0" y="6356958"/>
                </a:lnTo>
                <a:lnTo>
                  <a:pt x="0" y="0"/>
                </a:lnTo>
                <a:close/>
              </a:path>
            </a:pathLst>
          </a:custGeom>
          <a:blipFill>
            <a:blip r:embed="rId2"/>
            <a:stretch>
              <a:fillRect l="0" t="0" r="0" b="0"/>
            </a:stretch>
          </a:blipFill>
        </p:spPr>
      </p:sp>
      <p:sp>
        <p:nvSpPr>
          <p:cNvPr name="Freeform 3" id="3"/>
          <p:cNvSpPr/>
          <p:nvPr/>
        </p:nvSpPr>
        <p:spPr>
          <a:xfrm flipH="false" flipV="false" rot="0">
            <a:off x="4175394" y="2901342"/>
            <a:ext cx="3146694" cy="6356958"/>
          </a:xfrm>
          <a:custGeom>
            <a:avLst/>
            <a:gdLst/>
            <a:ahLst/>
            <a:cxnLst/>
            <a:rect r="r" b="b" t="t" l="l"/>
            <a:pathLst>
              <a:path h="6356958" w="3146694">
                <a:moveTo>
                  <a:pt x="0" y="0"/>
                </a:moveTo>
                <a:lnTo>
                  <a:pt x="3146695" y="0"/>
                </a:lnTo>
                <a:lnTo>
                  <a:pt x="3146695" y="6356958"/>
                </a:lnTo>
                <a:lnTo>
                  <a:pt x="0" y="6356958"/>
                </a:lnTo>
                <a:lnTo>
                  <a:pt x="0" y="0"/>
                </a:lnTo>
                <a:close/>
              </a:path>
            </a:pathLst>
          </a:custGeom>
          <a:blipFill>
            <a:blip r:embed="rId3"/>
            <a:stretch>
              <a:fillRect l="0" t="0" r="0" b="0"/>
            </a:stretch>
          </a:blipFill>
        </p:spPr>
      </p:sp>
      <p:sp>
        <p:nvSpPr>
          <p:cNvPr name="Freeform 4" id="4"/>
          <p:cNvSpPr/>
          <p:nvPr/>
        </p:nvSpPr>
        <p:spPr>
          <a:xfrm flipH="false" flipV="false" rot="0">
            <a:off x="7302266" y="2901342"/>
            <a:ext cx="3146694" cy="6356958"/>
          </a:xfrm>
          <a:custGeom>
            <a:avLst/>
            <a:gdLst/>
            <a:ahLst/>
            <a:cxnLst/>
            <a:rect r="r" b="b" t="t" l="l"/>
            <a:pathLst>
              <a:path h="6356958" w="3146694">
                <a:moveTo>
                  <a:pt x="0" y="0"/>
                </a:moveTo>
                <a:lnTo>
                  <a:pt x="3146694" y="0"/>
                </a:lnTo>
                <a:lnTo>
                  <a:pt x="3146694" y="6356958"/>
                </a:lnTo>
                <a:lnTo>
                  <a:pt x="0" y="6356958"/>
                </a:lnTo>
                <a:lnTo>
                  <a:pt x="0" y="0"/>
                </a:lnTo>
                <a:close/>
              </a:path>
            </a:pathLst>
          </a:custGeom>
          <a:blipFill>
            <a:blip r:embed="rId4"/>
            <a:stretch>
              <a:fillRect l="0" t="0" r="0" b="0"/>
            </a:stretch>
          </a:blipFill>
        </p:spPr>
      </p:sp>
      <p:grpSp>
        <p:nvGrpSpPr>
          <p:cNvPr name="Group 5" id="5"/>
          <p:cNvGrpSpPr/>
          <p:nvPr/>
        </p:nvGrpSpPr>
        <p:grpSpPr>
          <a:xfrm rot="0">
            <a:off x="-5813076" y="-2480724"/>
            <a:ext cx="15565023" cy="8755326"/>
            <a:chOff x="0" y="0"/>
            <a:chExt cx="20753364" cy="11673767"/>
          </a:xfrm>
        </p:grpSpPr>
        <p:sp>
          <p:nvSpPr>
            <p:cNvPr name="Freeform 6" id="6"/>
            <p:cNvSpPr/>
            <p:nvPr/>
          </p:nvSpPr>
          <p:spPr>
            <a:xfrm flipH="false" flipV="false" rot="0">
              <a:off x="0" y="0"/>
              <a:ext cx="20753364" cy="11673767"/>
            </a:xfrm>
            <a:custGeom>
              <a:avLst/>
              <a:gdLst/>
              <a:ahLst/>
              <a:cxnLst/>
              <a:rect r="r" b="b" t="t" l="l"/>
              <a:pathLst>
                <a:path h="11673767" w="20753364">
                  <a:moveTo>
                    <a:pt x="0" y="0"/>
                  </a:moveTo>
                  <a:lnTo>
                    <a:pt x="20753364" y="0"/>
                  </a:lnTo>
                  <a:lnTo>
                    <a:pt x="20753364" y="11673767"/>
                  </a:lnTo>
                  <a:lnTo>
                    <a:pt x="0" y="11673767"/>
                  </a:lnTo>
                  <a:lnTo>
                    <a:pt x="0" y="0"/>
                  </a:lnTo>
                  <a:close/>
                </a:path>
              </a:pathLst>
            </a:custGeom>
            <a:blipFill>
              <a:blip r:embed="rId5"/>
              <a:stretch>
                <a:fillRect l="0" t="0" r="0" b="0"/>
              </a:stretch>
            </a:blipFill>
          </p:spPr>
        </p:sp>
        <p:sp>
          <p:nvSpPr>
            <p:cNvPr name="TextBox 7" id="7"/>
            <p:cNvSpPr txBox="true"/>
            <p:nvPr/>
          </p:nvSpPr>
          <p:spPr>
            <a:xfrm rot="0">
              <a:off x="11648119" y="4754237"/>
              <a:ext cx="6549938" cy="1993844"/>
            </a:xfrm>
            <a:prstGeom prst="rect">
              <a:avLst/>
            </a:prstGeom>
          </p:spPr>
          <p:txBody>
            <a:bodyPr anchor="t" rtlCol="false" tIns="0" lIns="0" bIns="0" rIns="0">
              <a:spAutoFit/>
            </a:bodyPr>
            <a:lstStyle/>
            <a:p>
              <a:pPr algn="ctr">
                <a:lnSpc>
                  <a:spcPts val="12634"/>
                </a:lnSpc>
                <a:spcBef>
                  <a:spcPct val="0"/>
                </a:spcBef>
              </a:pPr>
              <a:r>
                <a:rPr lang="en-US" b="true" sz="9024">
                  <a:solidFill>
                    <a:srgbClr val="FFFFFF"/>
                  </a:solidFill>
                  <a:latin typeface="Canva Sans Bold"/>
                  <a:ea typeface="Canva Sans Bold"/>
                  <a:cs typeface="Canva Sans Bold"/>
                  <a:sym typeface="Canva Sans Bold"/>
                </a:rPr>
                <a:t>WeServe</a:t>
              </a:r>
            </a:p>
          </p:txBody>
        </p:sp>
      </p:grpSp>
      <p:grpSp>
        <p:nvGrpSpPr>
          <p:cNvPr name="Group 8" id="8"/>
          <p:cNvGrpSpPr/>
          <p:nvPr/>
        </p:nvGrpSpPr>
        <p:grpSpPr>
          <a:xfrm rot="0">
            <a:off x="10749916" y="732000"/>
            <a:ext cx="7315422" cy="9167684"/>
            <a:chOff x="0" y="0"/>
            <a:chExt cx="1926696" cy="2414534"/>
          </a:xfrm>
        </p:grpSpPr>
        <p:sp>
          <p:nvSpPr>
            <p:cNvPr name="Freeform 9" id="9"/>
            <p:cNvSpPr/>
            <p:nvPr/>
          </p:nvSpPr>
          <p:spPr>
            <a:xfrm flipH="false" flipV="false" rot="0">
              <a:off x="0" y="0"/>
              <a:ext cx="1926696" cy="2414534"/>
            </a:xfrm>
            <a:custGeom>
              <a:avLst/>
              <a:gdLst/>
              <a:ahLst/>
              <a:cxnLst/>
              <a:rect r="r" b="b" t="t" l="l"/>
              <a:pathLst>
                <a:path h="2414534" w="1926696">
                  <a:moveTo>
                    <a:pt x="53973" y="0"/>
                  </a:moveTo>
                  <a:lnTo>
                    <a:pt x="1872722" y="0"/>
                  </a:lnTo>
                  <a:cubicBezTo>
                    <a:pt x="1887037" y="0"/>
                    <a:pt x="1900765" y="5686"/>
                    <a:pt x="1910887" y="15808"/>
                  </a:cubicBezTo>
                  <a:cubicBezTo>
                    <a:pt x="1921009" y="25930"/>
                    <a:pt x="1926696" y="39659"/>
                    <a:pt x="1926696" y="53973"/>
                  </a:cubicBezTo>
                  <a:lnTo>
                    <a:pt x="1926696" y="2360561"/>
                  </a:lnTo>
                  <a:cubicBezTo>
                    <a:pt x="1926696" y="2374875"/>
                    <a:pt x="1921009" y="2388604"/>
                    <a:pt x="1910887" y="2398726"/>
                  </a:cubicBezTo>
                  <a:cubicBezTo>
                    <a:pt x="1900765" y="2408848"/>
                    <a:pt x="1887037" y="2414534"/>
                    <a:pt x="1872722" y="2414534"/>
                  </a:cubicBezTo>
                  <a:lnTo>
                    <a:pt x="53973" y="2414534"/>
                  </a:lnTo>
                  <a:cubicBezTo>
                    <a:pt x="39659" y="2414534"/>
                    <a:pt x="25930" y="2408848"/>
                    <a:pt x="15808" y="2398726"/>
                  </a:cubicBezTo>
                  <a:cubicBezTo>
                    <a:pt x="5686" y="2388604"/>
                    <a:pt x="0" y="2374875"/>
                    <a:pt x="0" y="2360561"/>
                  </a:cubicBezTo>
                  <a:lnTo>
                    <a:pt x="0" y="53973"/>
                  </a:lnTo>
                  <a:cubicBezTo>
                    <a:pt x="0" y="39659"/>
                    <a:pt x="5686" y="25930"/>
                    <a:pt x="15808" y="15808"/>
                  </a:cubicBezTo>
                  <a:cubicBezTo>
                    <a:pt x="25930" y="5686"/>
                    <a:pt x="39659" y="0"/>
                    <a:pt x="53973" y="0"/>
                  </a:cubicBezTo>
                  <a:close/>
                </a:path>
              </a:pathLst>
            </a:custGeom>
            <a:gradFill rotWithShape="true">
              <a:gsLst>
                <a:gs pos="0">
                  <a:srgbClr val="0097B2">
                    <a:alpha val="100000"/>
                  </a:srgbClr>
                </a:gs>
                <a:gs pos="100000">
                  <a:srgbClr val="7ED957">
                    <a:alpha val="100000"/>
                  </a:srgbClr>
                </a:gs>
              </a:gsLst>
              <a:lin ang="0"/>
            </a:gradFill>
          </p:spPr>
        </p:sp>
        <p:sp>
          <p:nvSpPr>
            <p:cNvPr name="TextBox 10" id="10"/>
            <p:cNvSpPr txBox="true"/>
            <p:nvPr/>
          </p:nvSpPr>
          <p:spPr>
            <a:xfrm>
              <a:off x="0" y="-38100"/>
              <a:ext cx="1926696" cy="2452634"/>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1017217" y="1006033"/>
            <a:ext cx="6847055" cy="8562469"/>
          </a:xfrm>
          <a:prstGeom prst="rect">
            <a:avLst/>
          </a:prstGeom>
        </p:spPr>
        <p:txBody>
          <a:bodyPr anchor="t" rtlCol="false" tIns="0" lIns="0" bIns="0" rIns="0">
            <a:spAutoFit/>
          </a:bodyPr>
          <a:lstStyle/>
          <a:p>
            <a:pPr algn="l">
              <a:lnSpc>
                <a:spcPts val="4270"/>
              </a:lnSpc>
            </a:pPr>
            <a:r>
              <a:rPr lang="en-US" sz="3050" b="true">
                <a:solidFill>
                  <a:srgbClr val="FFFFFF"/>
                </a:solidFill>
                <a:latin typeface="Canva Sans Bold"/>
                <a:ea typeface="Canva Sans Bold"/>
                <a:cs typeface="Canva Sans Bold"/>
                <a:sym typeface="Canva Sans Bold"/>
              </a:rPr>
              <a:t>Profil</a:t>
            </a:r>
            <a:r>
              <a:rPr lang="en-US" sz="3050" b="true">
                <a:solidFill>
                  <a:srgbClr val="FFFFFF"/>
                </a:solidFill>
                <a:latin typeface="Canva Sans Bold"/>
                <a:ea typeface="Canva Sans Bold"/>
                <a:cs typeface="Canva Sans Bold"/>
                <a:sym typeface="Canva Sans Bold"/>
              </a:rPr>
              <a:t>e Screen :</a:t>
            </a:r>
          </a:p>
          <a:p>
            <a:pPr algn="l" marL="658579" indent="-329290" lvl="1">
              <a:lnSpc>
                <a:spcPts val="4270"/>
              </a:lnSpc>
              <a:buFont typeface="Arial"/>
              <a:buChar char="•"/>
            </a:pPr>
            <a:r>
              <a:rPr lang="en-US" b="true" sz="3050">
                <a:solidFill>
                  <a:srgbClr val="FFFFFF"/>
                </a:solidFill>
                <a:latin typeface="Canva Sans Bold"/>
                <a:ea typeface="Canva Sans Bold"/>
                <a:cs typeface="Canva Sans Bold"/>
                <a:sym typeface="Canva Sans Bold"/>
              </a:rPr>
              <a:t> Shows user inf</a:t>
            </a:r>
            <a:r>
              <a:rPr lang="en-US" b="true" sz="3050">
                <a:solidFill>
                  <a:srgbClr val="FFFFFF"/>
                </a:solidFill>
                <a:latin typeface="Canva Sans Bold"/>
                <a:ea typeface="Canva Sans Bold"/>
                <a:cs typeface="Canva Sans Bold"/>
                <a:sym typeface="Canva Sans Bold"/>
              </a:rPr>
              <a:t>o with options to edit profile, access settings/wishlist, vi</a:t>
            </a:r>
            <a:r>
              <a:rPr lang="en-US" b="true" sz="3050">
                <a:solidFill>
                  <a:srgbClr val="FFFFFF"/>
                </a:solidFill>
                <a:latin typeface="Canva Sans Bold"/>
                <a:ea typeface="Canva Sans Bold"/>
                <a:cs typeface="Canva Sans Bold"/>
                <a:sym typeface="Canva Sans Bold"/>
              </a:rPr>
              <a:t>ew badges, and p</a:t>
            </a:r>
            <a:r>
              <a:rPr lang="en-US" b="true" sz="3050">
                <a:solidFill>
                  <a:srgbClr val="FFFFFF"/>
                </a:solidFill>
                <a:latin typeface="Canva Sans Bold"/>
                <a:ea typeface="Canva Sans Bold"/>
                <a:cs typeface="Canva Sans Bold"/>
                <a:sym typeface="Canva Sans Bold"/>
              </a:rPr>
              <a:t>ast events.</a:t>
            </a:r>
          </a:p>
          <a:p>
            <a:pPr algn="l">
              <a:lnSpc>
                <a:spcPts val="4270"/>
              </a:lnSpc>
            </a:pPr>
            <a:r>
              <a:rPr lang="en-US" b="true" sz="3050">
                <a:solidFill>
                  <a:srgbClr val="FFFFFF"/>
                </a:solidFill>
                <a:latin typeface="Canva Sans Bold"/>
                <a:ea typeface="Canva Sans Bold"/>
                <a:cs typeface="Canva Sans Bold"/>
                <a:sym typeface="Canva Sans Bold"/>
              </a:rPr>
              <a:t>Navigation Drawer :</a:t>
            </a:r>
          </a:p>
          <a:p>
            <a:pPr algn="l" marL="658579" indent="-329290" lvl="1">
              <a:lnSpc>
                <a:spcPts val="4270"/>
              </a:lnSpc>
              <a:spcBef>
                <a:spcPct val="0"/>
              </a:spcBef>
              <a:buFont typeface="Arial"/>
              <a:buChar char="•"/>
            </a:pPr>
            <a:r>
              <a:rPr lang="en-US" b="true" sz="3050">
                <a:solidFill>
                  <a:srgbClr val="FFFFFF"/>
                </a:solidFill>
                <a:latin typeface="Canva Sans Bold"/>
                <a:ea typeface="Canva Sans Bold"/>
                <a:cs typeface="Canva Sans Bold"/>
                <a:sym typeface="Canva Sans Bold"/>
              </a:rPr>
              <a:t> A clean sidebar with quick links to Feedback, FAQs, Help &amp; Support,</a:t>
            </a:r>
            <a:r>
              <a:rPr lang="en-US" b="true" sz="3050">
                <a:solidFill>
                  <a:srgbClr val="FFFFFF"/>
                </a:solidFill>
                <a:latin typeface="Canva Sans Bold"/>
                <a:ea typeface="Canva Sans Bold"/>
                <a:cs typeface="Canva Sans Bold"/>
                <a:sym typeface="Canva Sans Bold"/>
              </a:rPr>
              <a:t> and About Us.</a:t>
            </a:r>
          </a:p>
          <a:p>
            <a:pPr algn="l">
              <a:lnSpc>
                <a:spcPts val="4270"/>
              </a:lnSpc>
              <a:spcBef>
                <a:spcPct val="0"/>
              </a:spcBef>
            </a:pPr>
            <a:r>
              <a:rPr lang="en-US" b="true" sz="3050">
                <a:solidFill>
                  <a:srgbClr val="FFFFFF"/>
                </a:solidFill>
                <a:latin typeface="Canva Sans Bold"/>
                <a:ea typeface="Canva Sans Bold"/>
                <a:cs typeface="Canva Sans Bold"/>
                <a:sym typeface="Canva Sans Bold"/>
              </a:rPr>
              <a:t>Report a Problem :</a:t>
            </a:r>
          </a:p>
          <a:p>
            <a:pPr algn="l" marL="658579" indent="-329290" lvl="1">
              <a:lnSpc>
                <a:spcPts val="4270"/>
              </a:lnSpc>
              <a:buFont typeface="Arial"/>
              <a:buChar char="•"/>
            </a:pPr>
            <a:r>
              <a:rPr lang="en-US" b="true" sz="3050">
                <a:solidFill>
                  <a:srgbClr val="FFFFFF"/>
                </a:solidFill>
                <a:latin typeface="Canva Sans Bold"/>
                <a:ea typeface="Canva Sans Bold"/>
                <a:cs typeface="Canva Sans Bold"/>
                <a:sym typeface="Canva Sans Bold"/>
              </a:rPr>
              <a:t> A</a:t>
            </a:r>
            <a:r>
              <a:rPr lang="en-US" b="true" sz="3050">
                <a:solidFill>
                  <a:srgbClr val="FFFFFF"/>
                </a:solidFill>
                <a:latin typeface="Canva Sans Bold"/>
                <a:ea typeface="Canva Sans Bold"/>
                <a:cs typeface="Canva Sans Bold"/>
                <a:sym typeface="Canva Sans Bold"/>
              </a:rPr>
              <a:t>llows users to select a category, describe the issue, attach media, share location, and set urgency before submitting.</a:t>
            </a:r>
          </a:p>
          <a:p>
            <a:pPr algn="l">
              <a:lnSpc>
                <a:spcPts val="4270"/>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35D61"/>
        </a:solidFill>
      </p:bgPr>
    </p:bg>
    <p:spTree>
      <p:nvGrpSpPr>
        <p:cNvPr id="1" name=""/>
        <p:cNvGrpSpPr/>
        <p:nvPr/>
      </p:nvGrpSpPr>
      <p:grpSpPr>
        <a:xfrm>
          <a:off x="0" y="0"/>
          <a:ext cx="0" cy="0"/>
          <a:chOff x="0" y="0"/>
          <a:chExt cx="0" cy="0"/>
        </a:xfrm>
      </p:grpSpPr>
      <p:sp>
        <p:nvSpPr>
          <p:cNvPr name="Freeform 2" id="2"/>
          <p:cNvSpPr/>
          <p:nvPr/>
        </p:nvSpPr>
        <p:spPr>
          <a:xfrm flipH="false" flipV="false" rot="0">
            <a:off x="5554130" y="2901342"/>
            <a:ext cx="3146694" cy="6356958"/>
          </a:xfrm>
          <a:custGeom>
            <a:avLst/>
            <a:gdLst/>
            <a:ahLst/>
            <a:cxnLst/>
            <a:rect r="r" b="b" t="t" l="l"/>
            <a:pathLst>
              <a:path h="6356958" w="3146694">
                <a:moveTo>
                  <a:pt x="0" y="0"/>
                </a:moveTo>
                <a:lnTo>
                  <a:pt x="3146695" y="0"/>
                </a:lnTo>
                <a:lnTo>
                  <a:pt x="3146695" y="6356958"/>
                </a:lnTo>
                <a:lnTo>
                  <a:pt x="0" y="6356958"/>
                </a:lnTo>
                <a:lnTo>
                  <a:pt x="0" y="0"/>
                </a:lnTo>
                <a:close/>
              </a:path>
            </a:pathLst>
          </a:custGeom>
          <a:blipFill>
            <a:blip r:embed="rId2"/>
            <a:stretch>
              <a:fillRect l="0" t="0" r="0" b="0"/>
            </a:stretch>
          </a:blipFill>
        </p:spPr>
      </p:sp>
      <p:sp>
        <p:nvSpPr>
          <p:cNvPr name="Freeform 3" id="3"/>
          <p:cNvSpPr/>
          <p:nvPr/>
        </p:nvSpPr>
        <p:spPr>
          <a:xfrm flipH="false" flipV="false" rot="0">
            <a:off x="1201042" y="2901342"/>
            <a:ext cx="3146694" cy="6356958"/>
          </a:xfrm>
          <a:custGeom>
            <a:avLst/>
            <a:gdLst/>
            <a:ahLst/>
            <a:cxnLst/>
            <a:rect r="r" b="b" t="t" l="l"/>
            <a:pathLst>
              <a:path h="6356958" w="3146694">
                <a:moveTo>
                  <a:pt x="0" y="0"/>
                </a:moveTo>
                <a:lnTo>
                  <a:pt x="3146694" y="0"/>
                </a:lnTo>
                <a:lnTo>
                  <a:pt x="3146694" y="6356958"/>
                </a:lnTo>
                <a:lnTo>
                  <a:pt x="0" y="6356958"/>
                </a:lnTo>
                <a:lnTo>
                  <a:pt x="0" y="0"/>
                </a:lnTo>
                <a:close/>
              </a:path>
            </a:pathLst>
          </a:custGeom>
          <a:blipFill>
            <a:blip r:embed="rId3"/>
            <a:stretch>
              <a:fillRect l="0" t="0" r="0" b="0"/>
            </a:stretch>
          </a:blipFill>
        </p:spPr>
      </p:sp>
      <p:grpSp>
        <p:nvGrpSpPr>
          <p:cNvPr name="Group 4" id="4"/>
          <p:cNvGrpSpPr/>
          <p:nvPr/>
        </p:nvGrpSpPr>
        <p:grpSpPr>
          <a:xfrm rot="0">
            <a:off x="-5813076" y="-2480724"/>
            <a:ext cx="15565023" cy="8755326"/>
            <a:chOff x="0" y="0"/>
            <a:chExt cx="20753364" cy="11673767"/>
          </a:xfrm>
        </p:grpSpPr>
        <p:sp>
          <p:nvSpPr>
            <p:cNvPr name="Freeform 5" id="5"/>
            <p:cNvSpPr/>
            <p:nvPr/>
          </p:nvSpPr>
          <p:spPr>
            <a:xfrm flipH="false" flipV="false" rot="0">
              <a:off x="0" y="0"/>
              <a:ext cx="20753364" cy="11673767"/>
            </a:xfrm>
            <a:custGeom>
              <a:avLst/>
              <a:gdLst/>
              <a:ahLst/>
              <a:cxnLst/>
              <a:rect r="r" b="b" t="t" l="l"/>
              <a:pathLst>
                <a:path h="11673767" w="20753364">
                  <a:moveTo>
                    <a:pt x="0" y="0"/>
                  </a:moveTo>
                  <a:lnTo>
                    <a:pt x="20753364" y="0"/>
                  </a:lnTo>
                  <a:lnTo>
                    <a:pt x="20753364" y="11673767"/>
                  </a:lnTo>
                  <a:lnTo>
                    <a:pt x="0" y="11673767"/>
                  </a:lnTo>
                  <a:lnTo>
                    <a:pt x="0" y="0"/>
                  </a:lnTo>
                  <a:close/>
                </a:path>
              </a:pathLst>
            </a:custGeom>
            <a:blipFill>
              <a:blip r:embed="rId4"/>
              <a:stretch>
                <a:fillRect l="0" t="0" r="0" b="0"/>
              </a:stretch>
            </a:blipFill>
          </p:spPr>
        </p:sp>
        <p:sp>
          <p:nvSpPr>
            <p:cNvPr name="TextBox 6" id="6"/>
            <p:cNvSpPr txBox="true"/>
            <p:nvPr/>
          </p:nvSpPr>
          <p:spPr>
            <a:xfrm rot="0">
              <a:off x="11648119" y="4754237"/>
              <a:ext cx="6549938" cy="1993844"/>
            </a:xfrm>
            <a:prstGeom prst="rect">
              <a:avLst/>
            </a:prstGeom>
          </p:spPr>
          <p:txBody>
            <a:bodyPr anchor="t" rtlCol="false" tIns="0" lIns="0" bIns="0" rIns="0">
              <a:spAutoFit/>
            </a:bodyPr>
            <a:lstStyle/>
            <a:p>
              <a:pPr algn="ctr">
                <a:lnSpc>
                  <a:spcPts val="12634"/>
                </a:lnSpc>
                <a:spcBef>
                  <a:spcPct val="0"/>
                </a:spcBef>
              </a:pPr>
              <a:r>
                <a:rPr lang="en-US" b="true" sz="9024">
                  <a:solidFill>
                    <a:srgbClr val="FFFFFF"/>
                  </a:solidFill>
                  <a:latin typeface="Canva Sans Bold"/>
                  <a:ea typeface="Canva Sans Bold"/>
                  <a:cs typeface="Canva Sans Bold"/>
                  <a:sym typeface="Canva Sans Bold"/>
                </a:rPr>
                <a:t>WeServe</a:t>
              </a:r>
            </a:p>
          </p:txBody>
        </p:sp>
      </p:grpSp>
      <p:grpSp>
        <p:nvGrpSpPr>
          <p:cNvPr name="Group 7" id="7"/>
          <p:cNvGrpSpPr/>
          <p:nvPr/>
        </p:nvGrpSpPr>
        <p:grpSpPr>
          <a:xfrm rot="0">
            <a:off x="10433956" y="744649"/>
            <a:ext cx="7315422" cy="9167684"/>
            <a:chOff x="0" y="0"/>
            <a:chExt cx="1926696" cy="2414534"/>
          </a:xfrm>
        </p:grpSpPr>
        <p:sp>
          <p:nvSpPr>
            <p:cNvPr name="Freeform 8" id="8"/>
            <p:cNvSpPr/>
            <p:nvPr/>
          </p:nvSpPr>
          <p:spPr>
            <a:xfrm flipH="false" flipV="false" rot="0">
              <a:off x="0" y="0"/>
              <a:ext cx="1926696" cy="2414534"/>
            </a:xfrm>
            <a:custGeom>
              <a:avLst/>
              <a:gdLst/>
              <a:ahLst/>
              <a:cxnLst/>
              <a:rect r="r" b="b" t="t" l="l"/>
              <a:pathLst>
                <a:path h="2414534" w="1926696">
                  <a:moveTo>
                    <a:pt x="53973" y="0"/>
                  </a:moveTo>
                  <a:lnTo>
                    <a:pt x="1872722" y="0"/>
                  </a:lnTo>
                  <a:cubicBezTo>
                    <a:pt x="1887037" y="0"/>
                    <a:pt x="1900765" y="5686"/>
                    <a:pt x="1910887" y="15808"/>
                  </a:cubicBezTo>
                  <a:cubicBezTo>
                    <a:pt x="1921009" y="25930"/>
                    <a:pt x="1926696" y="39659"/>
                    <a:pt x="1926696" y="53973"/>
                  </a:cubicBezTo>
                  <a:lnTo>
                    <a:pt x="1926696" y="2360561"/>
                  </a:lnTo>
                  <a:cubicBezTo>
                    <a:pt x="1926696" y="2374875"/>
                    <a:pt x="1921009" y="2388604"/>
                    <a:pt x="1910887" y="2398726"/>
                  </a:cubicBezTo>
                  <a:cubicBezTo>
                    <a:pt x="1900765" y="2408848"/>
                    <a:pt x="1887037" y="2414534"/>
                    <a:pt x="1872722" y="2414534"/>
                  </a:cubicBezTo>
                  <a:lnTo>
                    <a:pt x="53973" y="2414534"/>
                  </a:lnTo>
                  <a:cubicBezTo>
                    <a:pt x="39659" y="2414534"/>
                    <a:pt x="25930" y="2408848"/>
                    <a:pt x="15808" y="2398726"/>
                  </a:cubicBezTo>
                  <a:cubicBezTo>
                    <a:pt x="5686" y="2388604"/>
                    <a:pt x="0" y="2374875"/>
                    <a:pt x="0" y="2360561"/>
                  </a:cubicBezTo>
                  <a:lnTo>
                    <a:pt x="0" y="53973"/>
                  </a:lnTo>
                  <a:cubicBezTo>
                    <a:pt x="0" y="39659"/>
                    <a:pt x="5686" y="25930"/>
                    <a:pt x="15808" y="15808"/>
                  </a:cubicBezTo>
                  <a:cubicBezTo>
                    <a:pt x="25930" y="5686"/>
                    <a:pt x="39659" y="0"/>
                    <a:pt x="53973" y="0"/>
                  </a:cubicBezTo>
                  <a:close/>
                </a:path>
              </a:pathLst>
            </a:custGeom>
            <a:gradFill rotWithShape="true">
              <a:gsLst>
                <a:gs pos="0">
                  <a:srgbClr val="0097B2">
                    <a:alpha val="100000"/>
                  </a:srgbClr>
                </a:gs>
                <a:gs pos="100000">
                  <a:srgbClr val="7ED957">
                    <a:alpha val="100000"/>
                  </a:srgbClr>
                </a:gs>
              </a:gsLst>
              <a:lin ang="0"/>
            </a:gradFill>
          </p:spPr>
        </p:sp>
        <p:sp>
          <p:nvSpPr>
            <p:cNvPr name="TextBox 9" id="9"/>
            <p:cNvSpPr txBox="true"/>
            <p:nvPr/>
          </p:nvSpPr>
          <p:spPr>
            <a:xfrm>
              <a:off x="0" y="-38100"/>
              <a:ext cx="1926696" cy="2452634"/>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0708618" y="1135667"/>
            <a:ext cx="6788608" cy="6913880"/>
          </a:xfrm>
          <a:prstGeom prst="rect">
            <a:avLst/>
          </a:prstGeom>
        </p:spPr>
        <p:txBody>
          <a:bodyPr anchor="t" rtlCol="false" tIns="0" lIns="0" bIns="0" rIns="0">
            <a:spAutoFit/>
          </a:bodyPr>
          <a:lstStyle/>
          <a:p>
            <a:pPr algn="l">
              <a:lnSpc>
                <a:spcPts val="4270"/>
              </a:lnSpc>
            </a:pPr>
            <a:r>
              <a:rPr lang="en-US" sz="3050" b="true">
                <a:solidFill>
                  <a:srgbClr val="FFFFFF"/>
                </a:solidFill>
                <a:latin typeface="Canva Sans Bold"/>
                <a:ea typeface="Canva Sans Bold"/>
                <a:cs typeface="Canva Sans Bold"/>
                <a:sym typeface="Canva Sans Bold"/>
              </a:rPr>
              <a:t>Volunteer Registration</a:t>
            </a:r>
            <a:r>
              <a:rPr lang="en-US" sz="3050" b="true">
                <a:solidFill>
                  <a:srgbClr val="FFFFFF"/>
                </a:solidFill>
                <a:latin typeface="Canva Sans Bold"/>
                <a:ea typeface="Canva Sans Bold"/>
                <a:cs typeface="Canva Sans Bold"/>
                <a:sym typeface="Canva Sans Bold"/>
              </a:rPr>
              <a:t> Form :</a:t>
            </a:r>
          </a:p>
          <a:p>
            <a:pPr algn="l" marL="658496" indent="-329248" lvl="1">
              <a:lnSpc>
                <a:spcPts val="4270"/>
              </a:lnSpc>
              <a:spcBef>
                <a:spcPct val="0"/>
              </a:spcBef>
              <a:buFont typeface="Arial"/>
              <a:buChar char="•"/>
            </a:pPr>
            <a:r>
              <a:rPr lang="en-US" b="true" sz="3050">
                <a:solidFill>
                  <a:srgbClr val="FFFFFF"/>
                </a:solidFill>
                <a:latin typeface="Canva Sans Bold"/>
                <a:ea typeface="Canva Sans Bold"/>
                <a:cs typeface="Canva Sans Bold"/>
                <a:sym typeface="Canva Sans Bold"/>
              </a:rPr>
              <a:t> Users pr</a:t>
            </a:r>
            <a:r>
              <a:rPr lang="en-US" b="true" sz="3050">
                <a:solidFill>
                  <a:srgbClr val="FFFFFF"/>
                </a:solidFill>
                <a:latin typeface="Canva Sans Bold"/>
                <a:ea typeface="Canva Sans Bold"/>
                <a:cs typeface="Canva Sans Bold"/>
                <a:sym typeface="Canva Sans Bold"/>
              </a:rPr>
              <a:t>ovide optional details like emergency contact and skills, choos</a:t>
            </a:r>
            <a:r>
              <a:rPr lang="en-US" b="true" sz="3050">
                <a:solidFill>
                  <a:srgbClr val="FFFFFF"/>
                </a:solidFill>
                <a:latin typeface="Canva Sans Bold"/>
                <a:ea typeface="Canva Sans Bold"/>
                <a:cs typeface="Canva Sans Bold"/>
                <a:sym typeface="Canva Sans Bold"/>
              </a:rPr>
              <a:t>e a preferred role (Team Lead, Suppor</a:t>
            </a:r>
            <a:r>
              <a:rPr lang="en-US" b="true" sz="3050">
                <a:solidFill>
                  <a:srgbClr val="FFFFFF"/>
                </a:solidFill>
                <a:latin typeface="Canva Sans Bold"/>
                <a:ea typeface="Canva Sans Bold"/>
                <a:cs typeface="Canva Sans Bold"/>
                <a:sym typeface="Canva Sans Bold"/>
              </a:rPr>
              <a:t>t, Photographer), and select a t-shirt size before procee</a:t>
            </a:r>
            <a:r>
              <a:rPr lang="en-US" b="true" sz="3050">
                <a:solidFill>
                  <a:srgbClr val="FFFFFF"/>
                </a:solidFill>
                <a:latin typeface="Canva Sans Bold"/>
                <a:ea typeface="Canva Sans Bold"/>
                <a:cs typeface="Canva Sans Bold"/>
                <a:sym typeface="Canva Sans Bold"/>
              </a:rPr>
              <a:t>ding.</a:t>
            </a:r>
          </a:p>
          <a:p>
            <a:pPr algn="l">
              <a:lnSpc>
                <a:spcPts val="4270"/>
              </a:lnSpc>
              <a:spcBef>
                <a:spcPct val="0"/>
              </a:spcBef>
            </a:pPr>
            <a:r>
              <a:rPr lang="en-US" b="true" sz="3050">
                <a:solidFill>
                  <a:srgbClr val="FFFFFF"/>
                </a:solidFill>
                <a:latin typeface="Canva Sans Bold"/>
                <a:ea typeface="Canva Sans Bold"/>
                <a:cs typeface="Canva Sans Bold"/>
                <a:sym typeface="Canva Sans Bold"/>
              </a:rPr>
              <a:t>C</a:t>
            </a:r>
            <a:r>
              <a:rPr lang="en-US" b="true" sz="3050">
                <a:solidFill>
                  <a:srgbClr val="FFFFFF"/>
                </a:solidFill>
                <a:latin typeface="Canva Sans Bold"/>
                <a:ea typeface="Canva Sans Bold"/>
                <a:cs typeface="Canva Sans Bold"/>
                <a:sym typeface="Canva Sans Bold"/>
              </a:rPr>
              <a:t>onfirmation Screen :</a:t>
            </a:r>
          </a:p>
          <a:p>
            <a:pPr algn="l" marL="658496" indent="-329248" lvl="1">
              <a:lnSpc>
                <a:spcPts val="4270"/>
              </a:lnSpc>
              <a:buFont typeface="Arial"/>
              <a:buChar char="•"/>
            </a:pPr>
            <a:r>
              <a:rPr lang="en-US" b="true" sz="3050">
                <a:solidFill>
                  <a:srgbClr val="FFFFFF"/>
                </a:solidFill>
                <a:latin typeface="Canva Sans Bold"/>
                <a:ea typeface="Canva Sans Bold"/>
                <a:cs typeface="Canva Sans Bold"/>
                <a:sym typeface="Canva Sans Bold"/>
              </a:rPr>
              <a:t> A simp</a:t>
            </a:r>
            <a:r>
              <a:rPr lang="en-US" b="true" sz="3050">
                <a:solidFill>
                  <a:srgbClr val="FFFFFF"/>
                </a:solidFill>
                <a:latin typeface="Canva Sans Bold"/>
                <a:ea typeface="Canva Sans Bold"/>
                <a:cs typeface="Canva Sans Bold"/>
                <a:sym typeface="Canva Sans Bold"/>
              </a:rPr>
              <a:t>le success message confirms registration, with a CTA to Join WhatsApp Group for further coordination.</a:t>
            </a:r>
          </a:p>
          <a:p>
            <a:pPr algn="l">
              <a:lnSpc>
                <a:spcPts val="4270"/>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81165" y="2079948"/>
            <a:ext cx="5380101" cy="8229600"/>
          </a:xfrm>
          <a:custGeom>
            <a:avLst/>
            <a:gdLst/>
            <a:ahLst/>
            <a:cxnLst/>
            <a:rect r="r" b="b" t="t" l="l"/>
            <a:pathLst>
              <a:path h="8229600" w="5380101">
                <a:moveTo>
                  <a:pt x="0" y="0"/>
                </a:moveTo>
                <a:lnTo>
                  <a:pt x="5380101" y="0"/>
                </a:lnTo>
                <a:lnTo>
                  <a:pt x="538010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7405165" y="1646824"/>
            <a:ext cx="9159235" cy="3400366"/>
          </a:xfrm>
          <a:custGeom>
            <a:avLst/>
            <a:gdLst/>
            <a:ahLst/>
            <a:cxnLst/>
            <a:rect r="r" b="b" t="t" l="l"/>
            <a:pathLst>
              <a:path h="3400366" w="9159235">
                <a:moveTo>
                  <a:pt x="0" y="0"/>
                </a:moveTo>
                <a:lnTo>
                  <a:pt x="9159235" y="0"/>
                </a:lnTo>
                <a:lnTo>
                  <a:pt x="9159235" y="3400366"/>
                </a:lnTo>
                <a:lnTo>
                  <a:pt x="0" y="3400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405165" y="5647324"/>
            <a:ext cx="9854135" cy="980549"/>
          </a:xfrm>
          <a:prstGeom prst="rect">
            <a:avLst/>
          </a:prstGeom>
        </p:spPr>
        <p:txBody>
          <a:bodyPr anchor="t" rtlCol="false" tIns="0" lIns="0" bIns="0" rIns="0">
            <a:spAutoFit/>
          </a:bodyPr>
          <a:lstStyle/>
          <a:p>
            <a:pPr algn="ctr">
              <a:lnSpc>
                <a:spcPts val="7983"/>
              </a:lnSpc>
              <a:spcBef>
                <a:spcPct val="0"/>
              </a:spcBef>
            </a:pPr>
            <a:r>
              <a:rPr lang="en-US" b="true" sz="5702">
                <a:solidFill>
                  <a:srgbClr val="000000"/>
                </a:solidFill>
                <a:latin typeface="Canva Sans Bold"/>
                <a:ea typeface="Canva Sans Bold"/>
                <a:cs typeface="Canva Sans Bold"/>
                <a:sym typeface="Canva Sans Bold"/>
              </a:rPr>
              <a:t>Team We Serve (Group 17) :-</a:t>
            </a:r>
          </a:p>
        </p:txBody>
      </p:sp>
      <p:sp>
        <p:nvSpPr>
          <p:cNvPr name="TextBox 5" id="5"/>
          <p:cNvSpPr txBox="true"/>
          <p:nvPr/>
        </p:nvSpPr>
        <p:spPr>
          <a:xfrm rot="0">
            <a:off x="7897750" y="6935297"/>
            <a:ext cx="8666650" cy="2323003"/>
          </a:xfrm>
          <a:prstGeom prst="rect">
            <a:avLst/>
          </a:prstGeom>
        </p:spPr>
        <p:txBody>
          <a:bodyPr anchor="t" rtlCol="false" tIns="0" lIns="0" bIns="0" rIns="0">
            <a:spAutoFit/>
          </a:bodyPr>
          <a:lstStyle/>
          <a:p>
            <a:pPr algn="l" marL="949513" indent="-474756" lvl="1">
              <a:lnSpc>
                <a:spcPts val="6157"/>
              </a:lnSpc>
              <a:buFont typeface="Arial"/>
              <a:buChar char="•"/>
            </a:pPr>
            <a:r>
              <a:rPr lang="en-US" b="true" sz="4397">
                <a:solidFill>
                  <a:srgbClr val="000000"/>
                </a:solidFill>
                <a:latin typeface="Canva Sans Bold"/>
                <a:ea typeface="Canva Sans Bold"/>
                <a:cs typeface="Canva Sans Bold"/>
                <a:sym typeface="Canva Sans Bold"/>
              </a:rPr>
              <a:t>Siddhant Gupta (202201272)</a:t>
            </a:r>
          </a:p>
          <a:p>
            <a:pPr algn="l" marL="949513" indent="-474756" lvl="1">
              <a:lnSpc>
                <a:spcPts val="6157"/>
              </a:lnSpc>
              <a:buFont typeface="Arial"/>
              <a:buChar char="•"/>
            </a:pPr>
            <a:r>
              <a:rPr lang="en-US" b="true" sz="4397">
                <a:solidFill>
                  <a:srgbClr val="000000"/>
                </a:solidFill>
                <a:latin typeface="Canva Sans Bold"/>
                <a:ea typeface="Canva Sans Bold"/>
                <a:cs typeface="Canva Sans Bold"/>
                <a:sym typeface="Canva Sans Bold"/>
              </a:rPr>
              <a:t>Ansh Garg(202201343)</a:t>
            </a:r>
          </a:p>
          <a:p>
            <a:pPr algn="l" marL="949513" indent="-474756" lvl="1">
              <a:lnSpc>
                <a:spcPts val="6157"/>
              </a:lnSpc>
              <a:buFont typeface="Arial"/>
              <a:buChar char="•"/>
            </a:pPr>
            <a:r>
              <a:rPr lang="en-US" b="true" sz="4397">
                <a:solidFill>
                  <a:srgbClr val="000000"/>
                </a:solidFill>
                <a:latin typeface="Canva Sans Bold"/>
                <a:ea typeface="Canva Sans Bold"/>
                <a:cs typeface="Canva Sans Bold"/>
                <a:sym typeface="Canva Sans Bold"/>
              </a:rPr>
              <a:t>Bhavya Shah(202201366)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9832433" y="-339559"/>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gradFill rotWithShape="true">
              <a:gsLst>
                <a:gs pos="0">
                  <a:srgbClr val="0097B2">
                    <a:alpha val="100000"/>
                  </a:srgbClr>
                </a:gs>
                <a:gs pos="100000">
                  <a:srgbClr val="7ED957">
                    <a:alpha val="100000"/>
                  </a:srgbClr>
                </a:gs>
              </a:gsLst>
              <a:lin ang="0"/>
            </a:gra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9832433" y="-339559"/>
            <a:ext cx="8735127" cy="6811477"/>
            <a:chOff x="0" y="0"/>
            <a:chExt cx="6350000" cy="4951603"/>
          </a:xfrm>
        </p:grpSpPr>
        <p:sp>
          <p:nvSpPr>
            <p:cNvPr name="Freeform 6" id="6"/>
            <p:cNvSpPr/>
            <p:nvPr/>
          </p:nvSpPr>
          <p:spPr>
            <a:xfrm flipH="false" flipV="false" rot="0">
              <a:off x="0" y="0"/>
              <a:ext cx="6349873" cy="4979162"/>
            </a:xfrm>
            <a:custGeom>
              <a:avLst/>
              <a:gdLst/>
              <a:ahLst/>
              <a:cxnLst/>
              <a:rect r="r" b="b" t="t" l="l"/>
              <a:pathLst>
                <a:path h="4979162" w="6349873">
                  <a:moveTo>
                    <a:pt x="292100" y="0"/>
                  </a:moveTo>
                  <a:cubicBezTo>
                    <a:pt x="131445" y="0"/>
                    <a:pt x="0" y="131445"/>
                    <a:pt x="0" y="292100"/>
                  </a:cubicBezTo>
                  <a:lnTo>
                    <a:pt x="0" y="3332480"/>
                  </a:lnTo>
                  <a:cubicBezTo>
                    <a:pt x="0" y="3493135"/>
                    <a:pt x="128397" y="3652520"/>
                    <a:pt x="285369" y="3686683"/>
                  </a:cubicBezTo>
                  <a:lnTo>
                    <a:pt x="6064504" y="4944999"/>
                  </a:lnTo>
                  <a:cubicBezTo>
                    <a:pt x="6221476" y="4979162"/>
                    <a:pt x="6349873" y="4875657"/>
                    <a:pt x="6349873" y="4715002"/>
                  </a:cubicBezTo>
                  <a:lnTo>
                    <a:pt x="6349873" y="292100"/>
                  </a:lnTo>
                  <a:cubicBezTo>
                    <a:pt x="6349873" y="131445"/>
                    <a:pt x="6218428" y="0"/>
                    <a:pt x="6057773" y="0"/>
                  </a:cubicBezTo>
                  <a:lnTo>
                    <a:pt x="292100" y="0"/>
                  </a:lnTo>
                  <a:close/>
                </a:path>
              </a:pathLst>
            </a:custGeom>
            <a:blipFill>
              <a:blip r:embed="rId2"/>
              <a:stretch>
                <a:fillRect l="-19314" t="0" r="-19314" b="0"/>
              </a:stretch>
            </a:blipFill>
          </p:spPr>
        </p:sp>
      </p:grpSp>
      <p:sp>
        <p:nvSpPr>
          <p:cNvPr name="Freeform 7" id="7"/>
          <p:cNvSpPr/>
          <p:nvPr/>
        </p:nvSpPr>
        <p:spPr>
          <a:xfrm flipH="false" flipV="false" rot="0">
            <a:off x="10334905" y="5642237"/>
            <a:ext cx="2264637" cy="1659361"/>
          </a:xfrm>
          <a:custGeom>
            <a:avLst/>
            <a:gdLst/>
            <a:ahLst/>
            <a:cxnLst/>
            <a:rect r="r" b="b" t="t" l="l"/>
            <a:pathLst>
              <a:path h="1659361" w="2264637">
                <a:moveTo>
                  <a:pt x="0" y="0"/>
                </a:moveTo>
                <a:lnTo>
                  <a:pt x="2264637" y="0"/>
                </a:lnTo>
                <a:lnTo>
                  <a:pt x="2264637" y="1659362"/>
                </a:lnTo>
                <a:lnTo>
                  <a:pt x="0" y="1659362"/>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02495" y="1160792"/>
            <a:ext cx="1777360" cy="1229827"/>
          </a:xfrm>
          <a:custGeom>
            <a:avLst/>
            <a:gdLst/>
            <a:ahLst/>
            <a:cxnLst/>
            <a:rect r="r" b="b" t="t" l="l"/>
            <a:pathLst>
              <a:path h="1229827" w="1777360">
                <a:moveTo>
                  <a:pt x="0" y="0"/>
                </a:moveTo>
                <a:lnTo>
                  <a:pt x="1777359" y="0"/>
                </a:lnTo>
                <a:lnTo>
                  <a:pt x="1777359" y="1229827"/>
                </a:lnTo>
                <a:lnTo>
                  <a:pt x="0" y="1229827"/>
                </a:lnTo>
                <a:lnTo>
                  <a:pt x="0" y="0"/>
                </a:lnTo>
                <a:close/>
              </a:path>
            </a:pathLst>
          </a:custGeom>
          <a:blipFill>
            <a:blip r:embed="rId5"/>
            <a:stretch>
              <a:fillRect l="-268128" t="-213794" r="-267717" b="-203104"/>
            </a:stretch>
          </a:blipFill>
        </p:spPr>
      </p:sp>
      <p:sp>
        <p:nvSpPr>
          <p:cNvPr name="TextBox 9" id="9"/>
          <p:cNvSpPr txBox="true"/>
          <p:nvPr/>
        </p:nvSpPr>
        <p:spPr>
          <a:xfrm rot="0">
            <a:off x="1295137" y="2399641"/>
            <a:ext cx="5376858" cy="812894"/>
          </a:xfrm>
          <a:prstGeom prst="rect">
            <a:avLst/>
          </a:prstGeom>
        </p:spPr>
        <p:txBody>
          <a:bodyPr anchor="t" rtlCol="false" tIns="0" lIns="0" bIns="0" rIns="0">
            <a:spAutoFit/>
          </a:bodyPr>
          <a:lstStyle/>
          <a:p>
            <a:pPr algn="l" marL="0" indent="0" lvl="0">
              <a:lnSpc>
                <a:spcPts val="6644"/>
              </a:lnSpc>
              <a:spcBef>
                <a:spcPct val="0"/>
              </a:spcBef>
            </a:pPr>
            <a:r>
              <a:rPr lang="en-US" b="true" sz="4746" spc="-94">
                <a:solidFill>
                  <a:srgbClr val="191919"/>
                </a:solidFill>
                <a:latin typeface="Montserrat Bold"/>
                <a:ea typeface="Montserrat Bold"/>
                <a:cs typeface="Montserrat Bold"/>
                <a:sym typeface="Montserrat Bold"/>
              </a:rPr>
              <a:t>About Us</a:t>
            </a:r>
          </a:p>
        </p:txBody>
      </p:sp>
      <p:sp>
        <p:nvSpPr>
          <p:cNvPr name="TextBox 10" id="10"/>
          <p:cNvSpPr txBox="true"/>
          <p:nvPr/>
        </p:nvSpPr>
        <p:spPr>
          <a:xfrm rot="0">
            <a:off x="1295137" y="3393723"/>
            <a:ext cx="6274156" cy="4548300"/>
          </a:xfrm>
          <a:prstGeom prst="rect">
            <a:avLst/>
          </a:prstGeom>
        </p:spPr>
        <p:txBody>
          <a:bodyPr anchor="t" rtlCol="false" tIns="0" lIns="0" bIns="0" rIns="0">
            <a:spAutoFit/>
          </a:bodyPr>
          <a:lstStyle/>
          <a:p>
            <a:pPr algn="l" marL="0" indent="0" lvl="0">
              <a:lnSpc>
                <a:spcPts val="3656"/>
              </a:lnSpc>
            </a:pPr>
            <a:r>
              <a:rPr lang="en-US" sz="2453" spc="39">
                <a:solidFill>
                  <a:srgbClr val="191919"/>
                </a:solidFill>
                <a:latin typeface="Montserrat"/>
                <a:ea typeface="Montserrat"/>
                <a:cs typeface="Montserrat"/>
                <a:sym typeface="Montserrat"/>
              </a:rPr>
              <a:t>O</a:t>
            </a:r>
            <a:r>
              <a:rPr lang="en-US" sz="2453" spc="39" strike="noStrike" u="none">
                <a:solidFill>
                  <a:srgbClr val="191919"/>
                </a:solidFill>
                <a:latin typeface="Montserrat"/>
                <a:ea typeface="Montserrat"/>
                <a:cs typeface="Montserrat"/>
                <a:sym typeface="Montserrat"/>
              </a:rPr>
              <a:t>ur app connects individuals and organizations to drive community impact. From volunteer events and NGO donations to problem reporting and emergency support, we make it easy to take action. With a user-friendly design, we empower communities to collaborate, contribute, and create meaningful change.</a:t>
            </a:r>
          </a:p>
        </p:txBody>
      </p:sp>
      <p:sp>
        <p:nvSpPr>
          <p:cNvPr name="TextBox 11" id="11"/>
          <p:cNvSpPr txBox="true"/>
          <p:nvPr/>
        </p:nvSpPr>
        <p:spPr>
          <a:xfrm rot="0">
            <a:off x="11679204" y="6824139"/>
            <a:ext cx="6608796" cy="1297631"/>
          </a:xfrm>
          <a:prstGeom prst="rect">
            <a:avLst/>
          </a:prstGeom>
        </p:spPr>
        <p:txBody>
          <a:bodyPr anchor="t" rtlCol="false" tIns="0" lIns="0" bIns="0" rIns="0">
            <a:spAutoFit/>
          </a:bodyPr>
          <a:lstStyle/>
          <a:p>
            <a:pPr algn="l">
              <a:lnSpc>
                <a:spcPts val="5340"/>
              </a:lnSpc>
            </a:pPr>
            <a:r>
              <a:rPr lang="en-US" b="true" sz="2902" i="true" spc="29">
                <a:solidFill>
                  <a:srgbClr val="FDFBFB"/>
                </a:solidFill>
                <a:latin typeface="Open Sauce Bold Italics"/>
                <a:ea typeface="Open Sauce Bold Italics"/>
                <a:cs typeface="Open Sauce Bold Italics"/>
                <a:sym typeface="Open Sauce Bold Italics"/>
              </a:rPr>
              <a:t>Giving made simple!</a:t>
            </a:r>
          </a:p>
          <a:p>
            <a:pPr algn="l">
              <a:lnSpc>
                <a:spcPts val="5340"/>
              </a:lnSpc>
            </a:pPr>
            <a:r>
              <a:rPr lang="en-US" b="true" sz="2902" i="true" spc="29">
                <a:solidFill>
                  <a:srgbClr val="FDFBFB"/>
                </a:solidFill>
                <a:latin typeface="Open Sauce Bold Italics"/>
                <a:ea typeface="Open Sauce Bold Italics"/>
                <a:cs typeface="Open Sauce Bold Italics"/>
                <a:sym typeface="Open Sauce Bold Italics"/>
              </a:rPr>
              <a:t>           Impact made visible!!</a:t>
            </a:r>
          </a:p>
        </p:txBody>
      </p:sp>
      <p:sp>
        <p:nvSpPr>
          <p:cNvPr name="TextBox 12" id="12"/>
          <p:cNvSpPr txBox="true"/>
          <p:nvPr/>
        </p:nvSpPr>
        <p:spPr>
          <a:xfrm rot="0">
            <a:off x="1970183" y="1467174"/>
            <a:ext cx="3024636" cy="575266"/>
          </a:xfrm>
          <a:prstGeom prst="rect">
            <a:avLst/>
          </a:prstGeom>
        </p:spPr>
        <p:txBody>
          <a:bodyPr anchor="t" rtlCol="false" tIns="0" lIns="0" bIns="0" rIns="0">
            <a:spAutoFit/>
          </a:bodyPr>
          <a:lstStyle/>
          <a:p>
            <a:pPr algn="l">
              <a:lnSpc>
                <a:spcPts val="4511"/>
              </a:lnSpc>
            </a:pPr>
            <a:r>
              <a:rPr lang="en-US" sz="3923" spc="-78">
                <a:solidFill>
                  <a:srgbClr val="191919"/>
                </a:solidFill>
                <a:latin typeface="Open Sauce"/>
                <a:ea typeface="Open Sauce"/>
                <a:cs typeface="Open Sauce"/>
                <a:sym typeface="Open Sauce"/>
              </a:rPr>
              <a:t>WeServe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770640" y="8829999"/>
            <a:ext cx="12710840" cy="1184047"/>
          </a:xfrm>
          <a:custGeom>
            <a:avLst/>
            <a:gdLst/>
            <a:ahLst/>
            <a:cxnLst/>
            <a:rect r="r" b="b" t="t" l="l"/>
            <a:pathLst>
              <a:path h="1184047" w="12710840">
                <a:moveTo>
                  <a:pt x="0" y="0"/>
                </a:moveTo>
                <a:lnTo>
                  <a:pt x="12710840" y="0"/>
                </a:lnTo>
                <a:lnTo>
                  <a:pt x="12710840" y="1184046"/>
                </a:lnTo>
                <a:lnTo>
                  <a:pt x="0" y="1184046"/>
                </a:lnTo>
                <a:lnTo>
                  <a:pt x="0" y="0"/>
                </a:lnTo>
                <a:close/>
              </a:path>
            </a:pathLst>
          </a:custGeom>
          <a:blipFill>
            <a:blip r:embed="rId2">
              <a:alphaModFix amt="72000"/>
            </a:blip>
            <a:stretch>
              <a:fillRect l="0" t="0" r="0" b="-208633"/>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106861"/>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18288000" cy="4491629"/>
          </a:xfrm>
          <a:custGeom>
            <a:avLst/>
            <a:gdLst/>
            <a:ahLst/>
            <a:cxnLst/>
            <a:rect r="r" b="b" t="t" l="l"/>
            <a:pathLst>
              <a:path h="4491629" w="18288000">
                <a:moveTo>
                  <a:pt x="0" y="0"/>
                </a:moveTo>
                <a:lnTo>
                  <a:pt x="18288000" y="0"/>
                </a:lnTo>
                <a:lnTo>
                  <a:pt x="18288000" y="4491629"/>
                </a:lnTo>
                <a:lnTo>
                  <a:pt x="0" y="4491629"/>
                </a:lnTo>
                <a:lnTo>
                  <a:pt x="0" y="0"/>
                </a:lnTo>
                <a:close/>
              </a:path>
            </a:pathLst>
          </a:custGeom>
          <a:blipFill>
            <a:blip r:embed="rId3">
              <a:alphaModFix amt="59000"/>
            </a:blip>
            <a:stretch>
              <a:fillRect l="0" t="-85634" r="0" b="-85634"/>
            </a:stretch>
          </a:blipFill>
          <a:ln cap="sq">
            <a:noFill/>
            <a:prstDash val="solid"/>
            <a:miter/>
          </a:ln>
        </p:spPr>
      </p:sp>
      <p:grpSp>
        <p:nvGrpSpPr>
          <p:cNvPr name="Group 7" id="7"/>
          <p:cNvGrpSpPr/>
          <p:nvPr/>
        </p:nvGrpSpPr>
        <p:grpSpPr>
          <a:xfrm rot="0">
            <a:off x="2119628" y="2245814"/>
            <a:ext cx="14028238" cy="6584184"/>
            <a:chOff x="0" y="0"/>
            <a:chExt cx="3694680" cy="1734106"/>
          </a:xfrm>
        </p:grpSpPr>
        <p:sp>
          <p:nvSpPr>
            <p:cNvPr name="Freeform 8" id="8"/>
            <p:cNvSpPr/>
            <p:nvPr/>
          </p:nvSpPr>
          <p:spPr>
            <a:xfrm flipH="false" flipV="false" rot="0">
              <a:off x="0" y="0"/>
              <a:ext cx="3694680" cy="1734106"/>
            </a:xfrm>
            <a:custGeom>
              <a:avLst/>
              <a:gdLst/>
              <a:ahLst/>
              <a:cxnLst/>
              <a:rect r="r" b="b" t="t" l="l"/>
              <a:pathLst>
                <a:path h="1734106" w="3694680">
                  <a:moveTo>
                    <a:pt x="13797" y="0"/>
                  </a:moveTo>
                  <a:lnTo>
                    <a:pt x="3680883" y="0"/>
                  </a:lnTo>
                  <a:cubicBezTo>
                    <a:pt x="3688503" y="0"/>
                    <a:pt x="3694680" y="6177"/>
                    <a:pt x="3694680" y="13797"/>
                  </a:cubicBezTo>
                  <a:lnTo>
                    <a:pt x="3694680" y="1720309"/>
                  </a:lnTo>
                  <a:cubicBezTo>
                    <a:pt x="3694680" y="1723968"/>
                    <a:pt x="3693226" y="1727478"/>
                    <a:pt x="3690639" y="1730065"/>
                  </a:cubicBezTo>
                  <a:cubicBezTo>
                    <a:pt x="3688051" y="1732653"/>
                    <a:pt x="3684542" y="1734106"/>
                    <a:pt x="3680883" y="1734106"/>
                  </a:cubicBezTo>
                  <a:lnTo>
                    <a:pt x="13797" y="1734106"/>
                  </a:lnTo>
                  <a:cubicBezTo>
                    <a:pt x="10138" y="1734106"/>
                    <a:pt x="6629" y="1732653"/>
                    <a:pt x="4041" y="1730065"/>
                  </a:cubicBezTo>
                  <a:cubicBezTo>
                    <a:pt x="1454" y="1727478"/>
                    <a:pt x="0" y="1723968"/>
                    <a:pt x="0" y="1720309"/>
                  </a:cubicBezTo>
                  <a:lnTo>
                    <a:pt x="0" y="13797"/>
                  </a:lnTo>
                  <a:cubicBezTo>
                    <a:pt x="0" y="10138"/>
                    <a:pt x="1454" y="6629"/>
                    <a:pt x="4041" y="4041"/>
                  </a:cubicBezTo>
                  <a:cubicBezTo>
                    <a:pt x="6629" y="1454"/>
                    <a:pt x="10138" y="0"/>
                    <a:pt x="13797" y="0"/>
                  </a:cubicBezTo>
                  <a:close/>
                </a:path>
              </a:pathLst>
            </a:custGeom>
            <a:gradFill rotWithShape="true">
              <a:gsLst>
                <a:gs pos="0">
                  <a:srgbClr val="0097B2">
                    <a:alpha val="100000"/>
                  </a:srgbClr>
                </a:gs>
                <a:gs pos="100000">
                  <a:srgbClr val="7ED957">
                    <a:alpha val="100000"/>
                  </a:srgbClr>
                </a:gs>
              </a:gsLst>
              <a:lin ang="0"/>
            </a:gradFill>
            <a:ln cap="rnd">
              <a:noFill/>
              <a:prstDash val="solid"/>
              <a:round/>
            </a:ln>
          </p:spPr>
        </p:sp>
        <p:sp>
          <p:nvSpPr>
            <p:cNvPr name="TextBox 9" id="9"/>
            <p:cNvSpPr txBox="true"/>
            <p:nvPr/>
          </p:nvSpPr>
          <p:spPr>
            <a:xfrm>
              <a:off x="0" y="-19050"/>
              <a:ext cx="3694680" cy="1753156"/>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2276567" y="3906970"/>
            <a:ext cx="13698985" cy="4384704"/>
          </a:xfrm>
          <a:prstGeom prst="rect">
            <a:avLst/>
          </a:prstGeom>
        </p:spPr>
        <p:txBody>
          <a:bodyPr anchor="t" rtlCol="false" tIns="0" lIns="0" bIns="0" rIns="0">
            <a:spAutoFit/>
          </a:bodyPr>
          <a:lstStyle/>
          <a:p>
            <a:pPr algn="l" marL="593602" indent="-296801" lvl="1">
              <a:lnSpc>
                <a:spcPts val="4399"/>
              </a:lnSpc>
              <a:buFont typeface="Arial"/>
              <a:buChar char="•"/>
            </a:pPr>
            <a:r>
              <a:rPr lang="en-US" sz="2749">
                <a:solidFill>
                  <a:srgbClr val="FFFFFF"/>
                </a:solidFill>
                <a:latin typeface="Open Sauce"/>
                <a:ea typeface="Open Sauce"/>
                <a:cs typeface="Open Sauce"/>
                <a:sym typeface="Open Sauce"/>
              </a:rPr>
              <a:t>Lack of Organized Volunteering – Many people want to help but struggle to find structured opportunities to volunteer or participate in events.</a:t>
            </a:r>
          </a:p>
          <a:p>
            <a:pPr algn="l" marL="593602" indent="-296801" lvl="1">
              <a:lnSpc>
                <a:spcPts val="4399"/>
              </a:lnSpc>
              <a:buFont typeface="Arial"/>
              <a:buChar char="•"/>
            </a:pPr>
            <a:r>
              <a:rPr lang="en-US" sz="2749">
                <a:solidFill>
                  <a:srgbClr val="FFFFFF"/>
                </a:solidFill>
                <a:latin typeface="Open Sauce"/>
                <a:ea typeface="Open Sauce"/>
                <a:cs typeface="Open Sauce"/>
                <a:sym typeface="Open Sauce"/>
              </a:rPr>
              <a:t>Difficulty in Donating Essentials – Donors often don't know where or how to donate food, clothes, and other essentials efficiently. NGOs also face challenges in collecting and distributing resources.</a:t>
            </a:r>
          </a:p>
          <a:p>
            <a:pPr algn="l" marL="593602" indent="-296801" lvl="1">
              <a:lnSpc>
                <a:spcPts val="4399"/>
              </a:lnSpc>
              <a:buFont typeface="Arial"/>
              <a:buChar char="•"/>
            </a:pPr>
            <a:r>
              <a:rPr lang="en-US" sz="2749">
                <a:solidFill>
                  <a:srgbClr val="FFFFFF"/>
                </a:solidFill>
                <a:latin typeface="Open Sauce"/>
                <a:ea typeface="Open Sauce"/>
                <a:cs typeface="Open Sauce"/>
                <a:sym typeface="Open Sauce"/>
              </a:rPr>
              <a:t>Emergency Assistance Gaps – Elderly individuals and vulnerable people often struggle to get immediate help in emergencies, highlighting the need for a quick SOS feature.</a:t>
            </a:r>
          </a:p>
        </p:txBody>
      </p:sp>
      <p:sp>
        <p:nvSpPr>
          <p:cNvPr name="TextBox 11" id="11"/>
          <p:cNvSpPr txBox="true"/>
          <p:nvPr/>
        </p:nvSpPr>
        <p:spPr>
          <a:xfrm rot="0">
            <a:off x="5661791" y="2610479"/>
            <a:ext cx="6928538" cy="1158738"/>
          </a:xfrm>
          <a:prstGeom prst="rect">
            <a:avLst/>
          </a:prstGeom>
        </p:spPr>
        <p:txBody>
          <a:bodyPr anchor="t" rtlCol="false" tIns="0" lIns="0" bIns="0" rIns="0">
            <a:spAutoFit/>
          </a:bodyPr>
          <a:lstStyle/>
          <a:p>
            <a:pPr algn="ctr" marL="0" indent="0" lvl="0">
              <a:lnSpc>
                <a:spcPts val="9582"/>
              </a:lnSpc>
              <a:spcBef>
                <a:spcPct val="0"/>
              </a:spcBef>
            </a:pPr>
            <a:r>
              <a:rPr lang="en-US" b="true" sz="6844" spc="-136">
                <a:solidFill>
                  <a:srgbClr val="FDFBFB"/>
                </a:solidFill>
                <a:latin typeface="Open Sauce Bold"/>
                <a:ea typeface="Open Sauce Bold"/>
                <a:cs typeface="Open Sauce Bold"/>
                <a:sym typeface="Open Sauce Bold"/>
              </a:rPr>
              <a:t>Struggles</a:t>
            </a:r>
          </a:p>
        </p:txBody>
      </p:sp>
      <p:grpSp>
        <p:nvGrpSpPr>
          <p:cNvPr name="Group 12" id="12"/>
          <p:cNvGrpSpPr/>
          <p:nvPr/>
        </p:nvGrpSpPr>
        <p:grpSpPr>
          <a:xfrm rot="0">
            <a:off x="16113923" y="9258300"/>
            <a:ext cx="327444" cy="32744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A33C"/>
            </a:soli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5" id="15"/>
          <p:cNvGrpSpPr/>
          <p:nvPr/>
        </p:nvGrpSpPr>
        <p:grpSpPr>
          <a:xfrm rot="0">
            <a:off x="15648108" y="9258300"/>
            <a:ext cx="327444" cy="3274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A33C"/>
            </a:solidFill>
            <a:ln cap="sq">
              <a:no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8" id="18"/>
          <p:cNvGrpSpPr/>
          <p:nvPr/>
        </p:nvGrpSpPr>
        <p:grpSpPr>
          <a:xfrm rot="0">
            <a:off x="15161723" y="9258300"/>
            <a:ext cx="327444" cy="32744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A33C"/>
            </a:solidFill>
            <a:ln cap="sq">
              <a:noFill/>
              <a:prstDash val="solid"/>
              <a:miter/>
            </a:ln>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21" id="21"/>
          <p:cNvSpPr txBox="true"/>
          <p:nvPr/>
        </p:nvSpPr>
        <p:spPr>
          <a:xfrm rot="0">
            <a:off x="2652754" y="438835"/>
            <a:ext cx="13495112" cy="1483766"/>
          </a:xfrm>
          <a:prstGeom prst="rect">
            <a:avLst/>
          </a:prstGeom>
        </p:spPr>
        <p:txBody>
          <a:bodyPr anchor="t" rtlCol="false" tIns="0" lIns="0" bIns="0" rIns="0">
            <a:spAutoFit/>
          </a:bodyPr>
          <a:lstStyle/>
          <a:p>
            <a:pPr algn="ctr">
              <a:lnSpc>
                <a:spcPts val="11918"/>
              </a:lnSpc>
              <a:spcBef>
                <a:spcPct val="0"/>
              </a:spcBef>
            </a:pPr>
            <a:r>
              <a:rPr lang="en-US" sz="9168">
                <a:solidFill>
                  <a:srgbClr val="FFFFFF"/>
                </a:solidFill>
                <a:latin typeface="Open Sauce"/>
                <a:ea typeface="Open Sauce"/>
                <a:cs typeface="Open Sauce"/>
                <a:sym typeface="Open Sauce"/>
              </a:rPr>
              <a:t>Backgr</a:t>
            </a:r>
            <a:r>
              <a:rPr lang="en-US" sz="9168">
                <a:solidFill>
                  <a:srgbClr val="FFFFFF"/>
                </a:solidFill>
                <a:latin typeface="Open Sauce"/>
                <a:ea typeface="Open Sauce"/>
                <a:cs typeface="Open Sauce"/>
                <a:sym typeface="Open Sauce"/>
              </a:rPr>
              <a:t>ound Information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22371" y="310729"/>
            <a:ext cx="17610392" cy="9716960"/>
            <a:chOff x="0" y="0"/>
            <a:chExt cx="4638128" cy="2559199"/>
          </a:xfrm>
        </p:grpSpPr>
        <p:sp>
          <p:nvSpPr>
            <p:cNvPr name="Freeform 4" id="4"/>
            <p:cNvSpPr/>
            <p:nvPr/>
          </p:nvSpPr>
          <p:spPr>
            <a:xfrm flipH="false" flipV="false" rot="0">
              <a:off x="0" y="0"/>
              <a:ext cx="4638128" cy="2559199"/>
            </a:xfrm>
            <a:custGeom>
              <a:avLst/>
              <a:gdLst/>
              <a:ahLst/>
              <a:cxnLst/>
              <a:rect r="r" b="b" t="t" l="l"/>
              <a:pathLst>
                <a:path h="2559199" w="4638128">
                  <a:moveTo>
                    <a:pt x="10991" y="0"/>
                  </a:moveTo>
                  <a:lnTo>
                    <a:pt x="4627137" y="0"/>
                  </a:lnTo>
                  <a:cubicBezTo>
                    <a:pt x="4630052" y="0"/>
                    <a:pt x="4632847" y="1158"/>
                    <a:pt x="4634909" y="3219"/>
                  </a:cubicBezTo>
                  <a:cubicBezTo>
                    <a:pt x="4636970" y="5280"/>
                    <a:pt x="4638128" y="8076"/>
                    <a:pt x="4638128" y="10991"/>
                  </a:cubicBezTo>
                  <a:lnTo>
                    <a:pt x="4638128" y="2548209"/>
                  </a:lnTo>
                  <a:cubicBezTo>
                    <a:pt x="4638128" y="2551124"/>
                    <a:pt x="4636970" y="2553919"/>
                    <a:pt x="4634909" y="2555980"/>
                  </a:cubicBezTo>
                  <a:cubicBezTo>
                    <a:pt x="4632847" y="2558042"/>
                    <a:pt x="4630052" y="2559199"/>
                    <a:pt x="4627137" y="2559199"/>
                  </a:cubicBezTo>
                  <a:lnTo>
                    <a:pt x="10991" y="2559199"/>
                  </a:lnTo>
                  <a:cubicBezTo>
                    <a:pt x="4921" y="2559199"/>
                    <a:pt x="0" y="2554279"/>
                    <a:pt x="0" y="2548209"/>
                  </a:cubicBezTo>
                  <a:lnTo>
                    <a:pt x="0" y="10991"/>
                  </a:lnTo>
                  <a:cubicBezTo>
                    <a:pt x="0" y="8076"/>
                    <a:pt x="1158" y="5280"/>
                    <a:pt x="3219" y="3219"/>
                  </a:cubicBezTo>
                  <a:cubicBezTo>
                    <a:pt x="5280" y="1158"/>
                    <a:pt x="8076" y="0"/>
                    <a:pt x="10991" y="0"/>
                  </a:cubicBezTo>
                  <a:close/>
                </a:path>
              </a:pathLst>
            </a:custGeom>
            <a:solidFill>
              <a:srgbClr val="FDFBFB">
                <a:alpha val="98824"/>
              </a:srgbClr>
            </a:solidFill>
            <a:ln cap="rnd">
              <a:noFill/>
              <a:prstDash val="solid"/>
              <a:round/>
            </a:ln>
          </p:spPr>
        </p:sp>
        <p:sp>
          <p:nvSpPr>
            <p:cNvPr name="TextBox 5" id="5"/>
            <p:cNvSpPr txBox="true"/>
            <p:nvPr/>
          </p:nvSpPr>
          <p:spPr>
            <a:xfrm>
              <a:off x="0" y="-19050"/>
              <a:ext cx="4638128" cy="2578249"/>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8307532" y="1878174"/>
            <a:ext cx="1228028" cy="1226514"/>
            <a:chOff x="0" y="0"/>
            <a:chExt cx="323431" cy="323032"/>
          </a:xfrm>
        </p:grpSpPr>
        <p:sp>
          <p:nvSpPr>
            <p:cNvPr name="Freeform 7" id="7"/>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8" id="8"/>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9" id="9"/>
          <p:cNvGrpSpPr/>
          <p:nvPr/>
        </p:nvGrpSpPr>
        <p:grpSpPr>
          <a:xfrm rot="0">
            <a:off x="8307532" y="4374347"/>
            <a:ext cx="1228028" cy="1226514"/>
            <a:chOff x="0" y="0"/>
            <a:chExt cx="323431" cy="323032"/>
          </a:xfrm>
        </p:grpSpPr>
        <p:sp>
          <p:nvSpPr>
            <p:cNvPr name="Freeform 10" id="10"/>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1" id="11"/>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2" id="12"/>
          <p:cNvGrpSpPr/>
          <p:nvPr/>
        </p:nvGrpSpPr>
        <p:grpSpPr>
          <a:xfrm rot="0">
            <a:off x="8307532" y="7032444"/>
            <a:ext cx="1228028" cy="1226514"/>
            <a:chOff x="0" y="0"/>
            <a:chExt cx="323431" cy="323032"/>
          </a:xfrm>
        </p:grpSpPr>
        <p:sp>
          <p:nvSpPr>
            <p:cNvPr name="Freeform 13" id="13"/>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4" id="14"/>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5" id="15"/>
          <p:cNvGrpSpPr/>
          <p:nvPr/>
        </p:nvGrpSpPr>
        <p:grpSpPr>
          <a:xfrm rot="0">
            <a:off x="1221321" y="4374347"/>
            <a:ext cx="8033670" cy="4881540"/>
            <a:chOff x="0" y="0"/>
            <a:chExt cx="2115864" cy="1285673"/>
          </a:xfrm>
        </p:grpSpPr>
        <p:sp>
          <p:nvSpPr>
            <p:cNvPr name="Freeform 16" id="16"/>
            <p:cNvSpPr/>
            <p:nvPr/>
          </p:nvSpPr>
          <p:spPr>
            <a:xfrm flipH="false" flipV="false" rot="0">
              <a:off x="0" y="0"/>
              <a:ext cx="2115864" cy="1285673"/>
            </a:xfrm>
            <a:custGeom>
              <a:avLst/>
              <a:gdLst/>
              <a:ahLst/>
              <a:cxnLst/>
              <a:rect r="r" b="b" t="t" l="l"/>
              <a:pathLst>
                <a:path h="1285673" w="2115864">
                  <a:moveTo>
                    <a:pt x="58785" y="0"/>
                  </a:moveTo>
                  <a:lnTo>
                    <a:pt x="2057079" y="0"/>
                  </a:lnTo>
                  <a:cubicBezTo>
                    <a:pt x="2089545" y="0"/>
                    <a:pt x="2115864" y="26319"/>
                    <a:pt x="2115864" y="58785"/>
                  </a:cubicBezTo>
                  <a:lnTo>
                    <a:pt x="2115864" y="1226888"/>
                  </a:lnTo>
                  <a:cubicBezTo>
                    <a:pt x="2115864" y="1259354"/>
                    <a:pt x="2089545" y="1285673"/>
                    <a:pt x="2057079" y="1285673"/>
                  </a:cubicBezTo>
                  <a:lnTo>
                    <a:pt x="58785" y="1285673"/>
                  </a:lnTo>
                  <a:cubicBezTo>
                    <a:pt x="43194" y="1285673"/>
                    <a:pt x="28242" y="1279480"/>
                    <a:pt x="17218" y="1268455"/>
                  </a:cubicBezTo>
                  <a:cubicBezTo>
                    <a:pt x="6193" y="1257431"/>
                    <a:pt x="0" y="1242479"/>
                    <a:pt x="0" y="1226888"/>
                  </a:cubicBezTo>
                  <a:lnTo>
                    <a:pt x="0" y="58785"/>
                  </a:lnTo>
                  <a:cubicBezTo>
                    <a:pt x="0" y="26319"/>
                    <a:pt x="26319" y="0"/>
                    <a:pt x="58785" y="0"/>
                  </a:cubicBezTo>
                  <a:close/>
                </a:path>
              </a:pathLst>
            </a:custGeom>
            <a:gradFill rotWithShape="true">
              <a:gsLst>
                <a:gs pos="0">
                  <a:srgbClr val="0097B2">
                    <a:alpha val="100000"/>
                  </a:srgbClr>
                </a:gs>
                <a:gs pos="100000">
                  <a:srgbClr val="7ED957">
                    <a:alpha val="100000"/>
                  </a:srgbClr>
                </a:gs>
              </a:gsLst>
              <a:lin ang="0"/>
            </a:gradFill>
          </p:spPr>
        </p:sp>
        <p:sp>
          <p:nvSpPr>
            <p:cNvPr name="TextBox 17" id="17"/>
            <p:cNvSpPr txBox="true"/>
            <p:nvPr/>
          </p:nvSpPr>
          <p:spPr>
            <a:xfrm>
              <a:off x="0" y="-28575"/>
              <a:ext cx="2115864" cy="1314248"/>
            </a:xfrm>
            <a:prstGeom prst="rect">
              <a:avLst/>
            </a:prstGeom>
          </p:spPr>
          <p:txBody>
            <a:bodyPr anchor="ctr" rtlCol="false" tIns="50800" lIns="50800" bIns="50800" rIns="50800"/>
            <a:lstStyle/>
            <a:p>
              <a:pPr algn="ctr">
                <a:lnSpc>
                  <a:spcPts val="3509"/>
                </a:lnSpc>
              </a:pPr>
            </a:p>
          </p:txBody>
        </p:sp>
      </p:grpSp>
      <p:grpSp>
        <p:nvGrpSpPr>
          <p:cNvPr name="Group 18" id="18"/>
          <p:cNvGrpSpPr/>
          <p:nvPr/>
        </p:nvGrpSpPr>
        <p:grpSpPr>
          <a:xfrm rot="0">
            <a:off x="9712641" y="4374347"/>
            <a:ext cx="7546659" cy="4883953"/>
            <a:chOff x="0" y="0"/>
            <a:chExt cx="1987597" cy="1286309"/>
          </a:xfrm>
        </p:grpSpPr>
        <p:sp>
          <p:nvSpPr>
            <p:cNvPr name="Freeform 19" id="19"/>
            <p:cNvSpPr/>
            <p:nvPr/>
          </p:nvSpPr>
          <p:spPr>
            <a:xfrm flipH="false" flipV="false" rot="0">
              <a:off x="0" y="0"/>
              <a:ext cx="1987597" cy="1286309"/>
            </a:xfrm>
            <a:custGeom>
              <a:avLst/>
              <a:gdLst/>
              <a:ahLst/>
              <a:cxnLst/>
              <a:rect r="r" b="b" t="t" l="l"/>
              <a:pathLst>
                <a:path h="1286309" w="1987597">
                  <a:moveTo>
                    <a:pt x="62578" y="0"/>
                  </a:moveTo>
                  <a:lnTo>
                    <a:pt x="1925019" y="0"/>
                  </a:lnTo>
                  <a:cubicBezTo>
                    <a:pt x="1959580" y="0"/>
                    <a:pt x="1987597" y="28017"/>
                    <a:pt x="1987597" y="62578"/>
                  </a:cubicBezTo>
                  <a:lnTo>
                    <a:pt x="1987597" y="1223730"/>
                  </a:lnTo>
                  <a:cubicBezTo>
                    <a:pt x="1987597" y="1258291"/>
                    <a:pt x="1959580" y="1286309"/>
                    <a:pt x="1925019" y="1286309"/>
                  </a:cubicBezTo>
                  <a:lnTo>
                    <a:pt x="62578" y="1286309"/>
                  </a:lnTo>
                  <a:cubicBezTo>
                    <a:pt x="28017" y="1286309"/>
                    <a:pt x="0" y="1258291"/>
                    <a:pt x="0" y="1223730"/>
                  </a:cubicBezTo>
                  <a:lnTo>
                    <a:pt x="0" y="62578"/>
                  </a:lnTo>
                  <a:cubicBezTo>
                    <a:pt x="0" y="28017"/>
                    <a:pt x="28017" y="0"/>
                    <a:pt x="62578" y="0"/>
                  </a:cubicBezTo>
                  <a:close/>
                </a:path>
              </a:pathLst>
            </a:custGeom>
            <a:gradFill rotWithShape="true">
              <a:gsLst>
                <a:gs pos="0">
                  <a:srgbClr val="0097B2">
                    <a:alpha val="100000"/>
                  </a:srgbClr>
                </a:gs>
                <a:gs pos="100000">
                  <a:srgbClr val="7ED957">
                    <a:alpha val="100000"/>
                  </a:srgbClr>
                </a:gs>
              </a:gsLst>
              <a:lin ang="0"/>
            </a:gradFill>
          </p:spPr>
        </p:sp>
        <p:sp>
          <p:nvSpPr>
            <p:cNvPr name="TextBox 20" id="20"/>
            <p:cNvSpPr txBox="true"/>
            <p:nvPr/>
          </p:nvSpPr>
          <p:spPr>
            <a:xfrm>
              <a:off x="0" y="-19050"/>
              <a:ext cx="1987597" cy="1305359"/>
            </a:xfrm>
            <a:prstGeom prst="rect">
              <a:avLst/>
            </a:prstGeom>
          </p:spPr>
          <p:txBody>
            <a:bodyPr anchor="ctr" rtlCol="false" tIns="50800" lIns="50800" bIns="50800" rIns="50800"/>
            <a:lstStyle/>
            <a:p>
              <a:pPr algn="ctr">
                <a:lnSpc>
                  <a:spcPts val="2859"/>
                </a:lnSpc>
              </a:pPr>
            </a:p>
          </p:txBody>
        </p:sp>
      </p:grpSp>
      <p:sp>
        <p:nvSpPr>
          <p:cNvPr name="Freeform 21" id="21"/>
          <p:cNvSpPr/>
          <p:nvPr/>
        </p:nvSpPr>
        <p:spPr>
          <a:xfrm flipH="false" flipV="false" rot="0">
            <a:off x="10704797" y="1088475"/>
            <a:ext cx="5562348" cy="2805911"/>
          </a:xfrm>
          <a:custGeom>
            <a:avLst/>
            <a:gdLst/>
            <a:ahLst/>
            <a:cxnLst/>
            <a:rect r="r" b="b" t="t" l="l"/>
            <a:pathLst>
              <a:path h="2805911" w="5562348">
                <a:moveTo>
                  <a:pt x="0" y="0"/>
                </a:moveTo>
                <a:lnTo>
                  <a:pt x="5562348" y="0"/>
                </a:lnTo>
                <a:lnTo>
                  <a:pt x="5562348" y="2805911"/>
                </a:lnTo>
                <a:lnTo>
                  <a:pt x="0" y="2805911"/>
                </a:lnTo>
                <a:lnTo>
                  <a:pt x="0" y="0"/>
                </a:lnTo>
                <a:close/>
              </a:path>
            </a:pathLst>
          </a:custGeom>
          <a:blipFill>
            <a:blip r:embed="rId3"/>
            <a:stretch>
              <a:fillRect l="0" t="0" r="0" b="0"/>
            </a:stretch>
          </a:blipFill>
        </p:spPr>
      </p:sp>
      <p:sp>
        <p:nvSpPr>
          <p:cNvPr name="TextBox 22" id="22"/>
          <p:cNvSpPr txBox="true"/>
          <p:nvPr/>
        </p:nvSpPr>
        <p:spPr>
          <a:xfrm rot="0">
            <a:off x="1221321" y="2512894"/>
            <a:ext cx="7366781" cy="1002858"/>
          </a:xfrm>
          <a:prstGeom prst="rect">
            <a:avLst/>
          </a:prstGeom>
        </p:spPr>
        <p:txBody>
          <a:bodyPr anchor="t" rtlCol="false" tIns="0" lIns="0" bIns="0" rIns="0">
            <a:spAutoFit/>
          </a:bodyPr>
          <a:lstStyle/>
          <a:p>
            <a:pPr algn="l" marL="0" indent="0" lvl="0">
              <a:lnSpc>
                <a:spcPts val="8249"/>
              </a:lnSpc>
              <a:spcBef>
                <a:spcPct val="0"/>
              </a:spcBef>
            </a:pPr>
            <a:r>
              <a:rPr lang="en-US" b="true" sz="5892" spc="-117">
                <a:solidFill>
                  <a:srgbClr val="191919"/>
                </a:solidFill>
                <a:latin typeface="Montserrat Bold"/>
                <a:ea typeface="Montserrat Bold"/>
                <a:cs typeface="Montserrat Bold"/>
                <a:sym typeface="Montserrat Bold"/>
              </a:rPr>
              <a:t>Volunteero </a:t>
            </a:r>
          </a:p>
        </p:txBody>
      </p:sp>
      <p:sp>
        <p:nvSpPr>
          <p:cNvPr name="TextBox 23" id="23"/>
          <p:cNvSpPr txBox="true"/>
          <p:nvPr/>
        </p:nvSpPr>
        <p:spPr>
          <a:xfrm rot="0">
            <a:off x="1516860" y="4961422"/>
            <a:ext cx="7442593" cy="3671703"/>
          </a:xfrm>
          <a:prstGeom prst="rect">
            <a:avLst/>
          </a:prstGeom>
        </p:spPr>
        <p:txBody>
          <a:bodyPr anchor="t" rtlCol="false" tIns="0" lIns="0" bIns="0" rIns="0">
            <a:spAutoFit/>
          </a:bodyPr>
          <a:lstStyle/>
          <a:p>
            <a:pPr algn="ctr">
              <a:lnSpc>
                <a:spcPts val="5016"/>
              </a:lnSpc>
              <a:spcBef>
                <a:spcPct val="0"/>
              </a:spcBef>
            </a:pPr>
            <a:r>
              <a:rPr lang="en-US" sz="3859">
                <a:solidFill>
                  <a:srgbClr val="FFFFFF"/>
                </a:solidFill>
                <a:latin typeface="Open Sauce"/>
                <a:ea typeface="Open Sauce"/>
                <a:cs typeface="Open Sauce"/>
                <a:sym typeface="Open Sauce"/>
              </a:rPr>
              <a:t>Description of the App</a:t>
            </a:r>
          </a:p>
          <a:p>
            <a:pPr algn="l">
              <a:lnSpc>
                <a:spcPts val="4087"/>
              </a:lnSpc>
            </a:pPr>
            <a:r>
              <a:rPr lang="en-US" sz="3144">
                <a:solidFill>
                  <a:srgbClr val="FFFFFF"/>
                </a:solidFill>
                <a:latin typeface="Open Sauce"/>
                <a:ea typeface="Open Sauce"/>
                <a:cs typeface="Open Sauce"/>
                <a:sym typeface="Open Sauce"/>
              </a:rPr>
              <a:t>V</a:t>
            </a:r>
            <a:r>
              <a:rPr lang="en-US" sz="3144">
                <a:solidFill>
                  <a:srgbClr val="FFFFFF"/>
                </a:solidFill>
                <a:latin typeface="Open Sauce"/>
                <a:ea typeface="Open Sauce"/>
                <a:cs typeface="Open Sauce"/>
                <a:sym typeface="Open Sauce"/>
              </a:rPr>
              <a:t>olunteero is a volunteer management app that hel</a:t>
            </a:r>
            <a:r>
              <a:rPr lang="en-US" sz="3144">
                <a:solidFill>
                  <a:srgbClr val="FFFFFF"/>
                </a:solidFill>
                <a:latin typeface="Open Sauce"/>
                <a:ea typeface="Open Sauce"/>
                <a:cs typeface="Open Sauce"/>
                <a:sym typeface="Open Sauce"/>
              </a:rPr>
              <a:t>ps volunteers and charities connect easily. Available on the Play Store, it lets users find, apply for, and manage </a:t>
            </a:r>
            <a:r>
              <a:rPr lang="en-US" sz="3144">
                <a:solidFill>
                  <a:srgbClr val="FFFFFF"/>
                </a:solidFill>
                <a:latin typeface="Open Sauce"/>
                <a:ea typeface="Open Sauce"/>
                <a:cs typeface="Open Sauce"/>
                <a:sym typeface="Open Sauce"/>
              </a:rPr>
              <a:t>opportunities based on their interests and location.</a:t>
            </a:r>
          </a:p>
        </p:txBody>
      </p:sp>
      <p:sp>
        <p:nvSpPr>
          <p:cNvPr name="TextBox 24" id="24"/>
          <p:cNvSpPr txBox="true"/>
          <p:nvPr/>
        </p:nvSpPr>
        <p:spPr>
          <a:xfrm rot="0">
            <a:off x="1110330" y="1328280"/>
            <a:ext cx="8255653" cy="1030560"/>
          </a:xfrm>
          <a:prstGeom prst="rect">
            <a:avLst/>
          </a:prstGeom>
        </p:spPr>
        <p:txBody>
          <a:bodyPr anchor="t" rtlCol="false" tIns="0" lIns="0" bIns="0" rIns="0">
            <a:spAutoFit/>
          </a:bodyPr>
          <a:lstStyle/>
          <a:p>
            <a:pPr algn="ctr">
              <a:lnSpc>
                <a:spcPts val="8334"/>
              </a:lnSpc>
              <a:spcBef>
                <a:spcPct val="0"/>
              </a:spcBef>
            </a:pPr>
            <a:r>
              <a:rPr lang="en-US" sz="6411">
                <a:solidFill>
                  <a:srgbClr val="000000"/>
                </a:solidFill>
                <a:latin typeface="Open Sauce"/>
                <a:ea typeface="Open Sauce"/>
                <a:cs typeface="Open Sauce"/>
                <a:sym typeface="Open Sauce"/>
              </a:rPr>
              <a:t>C</a:t>
            </a:r>
            <a:r>
              <a:rPr lang="en-US" sz="6411">
                <a:solidFill>
                  <a:srgbClr val="000000"/>
                </a:solidFill>
                <a:latin typeface="Open Sauce"/>
                <a:ea typeface="Open Sauce"/>
                <a:cs typeface="Open Sauce"/>
                <a:sym typeface="Open Sauce"/>
              </a:rPr>
              <a:t>ompetitive Analysis</a:t>
            </a:r>
          </a:p>
        </p:txBody>
      </p:sp>
      <p:sp>
        <p:nvSpPr>
          <p:cNvPr name="TextBox 25" id="25"/>
          <p:cNvSpPr txBox="true"/>
          <p:nvPr/>
        </p:nvSpPr>
        <p:spPr>
          <a:xfrm rot="0">
            <a:off x="9984342" y="4803229"/>
            <a:ext cx="7003257" cy="3988088"/>
          </a:xfrm>
          <a:prstGeom prst="rect">
            <a:avLst/>
          </a:prstGeom>
        </p:spPr>
        <p:txBody>
          <a:bodyPr anchor="t" rtlCol="false" tIns="0" lIns="0" bIns="0" rIns="0">
            <a:spAutoFit/>
          </a:bodyPr>
          <a:lstStyle/>
          <a:p>
            <a:pPr algn="ctr">
              <a:lnSpc>
                <a:spcPts val="5040"/>
              </a:lnSpc>
            </a:pPr>
            <a:r>
              <a:rPr lang="en-US" sz="3877">
                <a:solidFill>
                  <a:srgbClr val="F8F8F8"/>
                </a:solidFill>
                <a:latin typeface="Open Sauce"/>
                <a:ea typeface="Open Sauce"/>
                <a:cs typeface="Open Sauce"/>
                <a:sym typeface="Open Sauce"/>
              </a:rPr>
              <a:t>Why is “We Serve” better?</a:t>
            </a:r>
          </a:p>
          <a:p>
            <a:pPr algn="l">
              <a:lnSpc>
                <a:spcPts val="3350"/>
              </a:lnSpc>
              <a:spcBef>
                <a:spcPct val="0"/>
              </a:spcBef>
            </a:pPr>
            <a:r>
              <a:rPr lang="en-US" sz="2577">
                <a:solidFill>
                  <a:srgbClr val="F8F8F8"/>
                </a:solidFill>
                <a:latin typeface="Open Sauce"/>
                <a:ea typeface="Open Sauce"/>
                <a:cs typeface="Open Sauce"/>
                <a:sym typeface="Open Sauce"/>
              </a:rPr>
              <a:t>“We Serve" is a c</a:t>
            </a:r>
            <a:r>
              <a:rPr lang="en-US" sz="2577">
                <a:solidFill>
                  <a:srgbClr val="F8F8F8"/>
                </a:solidFill>
                <a:latin typeface="Open Sauce"/>
                <a:ea typeface="Open Sauce"/>
                <a:cs typeface="Open Sauce"/>
                <a:sym typeface="Open Sauce"/>
              </a:rPr>
              <a:t>ommunity-first app that expands on platforms like Volunteero by combining volunteer coordination, local issue reporting, NGO support, and emergency SOS tools—all in one place. It empowers individuals and organizations to take action, stay safe, and make a real impact.</a:t>
            </a:r>
          </a:p>
        </p:txBody>
      </p:sp>
      <p:sp>
        <p:nvSpPr>
          <p:cNvPr name="Freeform 26" id="26"/>
          <p:cNvSpPr/>
          <p:nvPr/>
        </p:nvSpPr>
        <p:spPr>
          <a:xfrm flipH="false" flipV="false" rot="-10800000">
            <a:off x="1627851" y="9255887"/>
            <a:ext cx="7293696" cy="956028"/>
          </a:xfrm>
          <a:custGeom>
            <a:avLst/>
            <a:gdLst/>
            <a:ahLst/>
            <a:cxnLst/>
            <a:rect r="r" b="b" t="t" l="l"/>
            <a:pathLst>
              <a:path h="956028" w="7293696">
                <a:moveTo>
                  <a:pt x="0" y="0"/>
                </a:moveTo>
                <a:lnTo>
                  <a:pt x="7293695" y="0"/>
                </a:lnTo>
                <a:lnTo>
                  <a:pt x="7293695" y="956028"/>
                </a:lnTo>
                <a:lnTo>
                  <a:pt x="0" y="956028"/>
                </a:lnTo>
                <a:lnTo>
                  <a:pt x="0" y="0"/>
                </a:lnTo>
                <a:close/>
              </a:path>
            </a:pathLst>
          </a:custGeom>
          <a:blipFill>
            <a:blip r:embed="rId4">
              <a:alphaModFix amt="72000"/>
            </a:blip>
            <a:stretch>
              <a:fillRect l="-108554" t="-9836" r="0" b="-347604"/>
            </a:stretch>
          </a:blipFill>
        </p:spPr>
      </p:sp>
      <p:sp>
        <p:nvSpPr>
          <p:cNvPr name="Freeform 27" id="27"/>
          <p:cNvSpPr/>
          <p:nvPr/>
        </p:nvSpPr>
        <p:spPr>
          <a:xfrm flipH="false" flipV="false" rot="-10800000">
            <a:off x="9839123" y="9255887"/>
            <a:ext cx="7293696" cy="956028"/>
          </a:xfrm>
          <a:custGeom>
            <a:avLst/>
            <a:gdLst/>
            <a:ahLst/>
            <a:cxnLst/>
            <a:rect r="r" b="b" t="t" l="l"/>
            <a:pathLst>
              <a:path h="956028" w="7293696">
                <a:moveTo>
                  <a:pt x="0" y="0"/>
                </a:moveTo>
                <a:lnTo>
                  <a:pt x="7293696" y="0"/>
                </a:lnTo>
                <a:lnTo>
                  <a:pt x="7293696" y="956028"/>
                </a:lnTo>
                <a:lnTo>
                  <a:pt x="0" y="956028"/>
                </a:lnTo>
                <a:lnTo>
                  <a:pt x="0" y="0"/>
                </a:lnTo>
                <a:close/>
              </a:path>
            </a:pathLst>
          </a:custGeom>
          <a:blipFill>
            <a:blip r:embed="rId4">
              <a:alphaModFix amt="72000"/>
            </a:blip>
            <a:stretch>
              <a:fillRect l="-108554" t="-9836" r="0" b="-347604"/>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AutoShape 3" id="3"/>
          <p:cNvSpPr/>
          <p:nvPr/>
        </p:nvSpPr>
        <p:spPr>
          <a:xfrm>
            <a:off x="4198133" y="4951155"/>
            <a:ext cx="897922" cy="0"/>
          </a:xfrm>
          <a:prstGeom prst="line">
            <a:avLst/>
          </a:prstGeom>
          <a:ln cap="rnd" w="28575">
            <a:solidFill>
              <a:srgbClr val="035D61"/>
            </a:solidFill>
            <a:prstDash val="sysDot"/>
            <a:headEnd type="none" len="sm" w="sm"/>
            <a:tailEnd type="oval" len="lg" w="lg"/>
          </a:ln>
        </p:spPr>
      </p:sp>
      <p:sp>
        <p:nvSpPr>
          <p:cNvPr name="Freeform 4" id="4"/>
          <p:cNvSpPr/>
          <p:nvPr/>
        </p:nvSpPr>
        <p:spPr>
          <a:xfrm flipH="false" flipV="false" rot="0">
            <a:off x="1885579" y="3810757"/>
            <a:ext cx="2312177" cy="2312177"/>
          </a:xfrm>
          <a:custGeom>
            <a:avLst/>
            <a:gdLst/>
            <a:ahLst/>
            <a:cxnLst/>
            <a:rect r="r" b="b" t="t" l="l"/>
            <a:pathLst>
              <a:path h="2312177" w="2312177">
                <a:moveTo>
                  <a:pt x="0" y="0"/>
                </a:moveTo>
                <a:lnTo>
                  <a:pt x="2312177" y="0"/>
                </a:lnTo>
                <a:lnTo>
                  <a:pt x="2312177" y="2312177"/>
                </a:lnTo>
                <a:lnTo>
                  <a:pt x="0" y="2312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rnd">
            <a:noFill/>
            <a:prstDash val="solid"/>
            <a:round/>
          </a:ln>
        </p:spPr>
      </p:sp>
      <p:pic>
        <p:nvPicPr>
          <p:cNvPr name="Picture 5" id="5"/>
          <p:cNvPicPr>
            <a:picLocks noChangeAspect="true"/>
          </p:cNvPicPr>
          <p:nvPr/>
        </p:nvPicPr>
        <p:blipFill>
          <a:blip r:embed="rId6"/>
          <a:stretch>
            <a:fillRect/>
          </a:stretch>
        </p:blipFill>
        <p:spPr>
          <a:xfrm rot="0">
            <a:off x="1971174" y="3892645"/>
            <a:ext cx="2183690" cy="2183690"/>
          </a:xfrm>
          <a:prstGeom prst="rect">
            <a:avLst/>
          </a:prstGeom>
        </p:spPr>
      </p:pic>
      <p:sp>
        <p:nvSpPr>
          <p:cNvPr name="AutoShape 6" id="6"/>
          <p:cNvSpPr/>
          <p:nvPr/>
        </p:nvSpPr>
        <p:spPr>
          <a:xfrm flipV="true">
            <a:off x="4198133" y="7250778"/>
            <a:ext cx="830149" cy="3057"/>
          </a:xfrm>
          <a:prstGeom prst="line">
            <a:avLst/>
          </a:prstGeom>
          <a:ln cap="rnd" w="28575">
            <a:solidFill>
              <a:srgbClr val="035D61"/>
            </a:solidFill>
            <a:prstDash val="sysDot"/>
            <a:headEnd type="none" len="sm" w="sm"/>
            <a:tailEnd type="oval" len="lg" w="lg"/>
          </a:ln>
        </p:spPr>
      </p:sp>
      <p:sp>
        <p:nvSpPr>
          <p:cNvPr name="Freeform 7" id="7"/>
          <p:cNvSpPr/>
          <p:nvPr/>
        </p:nvSpPr>
        <p:spPr>
          <a:xfrm flipH="false" flipV="false" rot="0">
            <a:off x="1885579" y="6113437"/>
            <a:ext cx="2312177" cy="2312177"/>
          </a:xfrm>
          <a:custGeom>
            <a:avLst/>
            <a:gdLst/>
            <a:ahLst/>
            <a:cxnLst/>
            <a:rect r="r" b="b" t="t" l="l"/>
            <a:pathLst>
              <a:path h="2312177" w="2312177">
                <a:moveTo>
                  <a:pt x="0" y="0"/>
                </a:moveTo>
                <a:lnTo>
                  <a:pt x="2312177" y="0"/>
                </a:lnTo>
                <a:lnTo>
                  <a:pt x="2312177" y="2312176"/>
                </a:lnTo>
                <a:lnTo>
                  <a:pt x="0" y="23121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rnd">
            <a:noFill/>
            <a:prstDash val="solid"/>
            <a:round/>
          </a:ln>
        </p:spPr>
      </p:sp>
      <p:pic>
        <p:nvPicPr>
          <p:cNvPr name="Picture 8" id="8"/>
          <p:cNvPicPr>
            <a:picLocks noChangeAspect="true"/>
          </p:cNvPicPr>
          <p:nvPr/>
        </p:nvPicPr>
        <p:blipFill>
          <a:blip r:embed="rId7"/>
          <a:stretch>
            <a:fillRect/>
          </a:stretch>
        </p:blipFill>
        <p:spPr>
          <a:xfrm rot="0">
            <a:off x="1971174" y="6195325"/>
            <a:ext cx="2183690" cy="2183690"/>
          </a:xfrm>
          <a:prstGeom prst="rect">
            <a:avLst/>
          </a:prstGeom>
        </p:spPr>
      </p:pic>
      <p:sp>
        <p:nvSpPr>
          <p:cNvPr name="Freeform 9" id="9"/>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10" id="10"/>
          <p:cNvSpPr txBox="true"/>
          <p:nvPr/>
        </p:nvSpPr>
        <p:spPr>
          <a:xfrm rot="0">
            <a:off x="1885579" y="1454313"/>
            <a:ext cx="13108721" cy="1508719"/>
          </a:xfrm>
          <a:prstGeom prst="rect">
            <a:avLst/>
          </a:prstGeom>
        </p:spPr>
        <p:txBody>
          <a:bodyPr anchor="t" rtlCol="false" tIns="0" lIns="0" bIns="0" rIns="0">
            <a:spAutoFit/>
          </a:bodyPr>
          <a:lstStyle/>
          <a:p>
            <a:pPr algn="l" marL="0" indent="0" lvl="0">
              <a:lnSpc>
                <a:spcPts val="12470"/>
              </a:lnSpc>
              <a:spcBef>
                <a:spcPct val="0"/>
              </a:spcBef>
            </a:pPr>
            <a:r>
              <a:rPr lang="en-US" b="true" sz="8907" spc="-178">
                <a:solidFill>
                  <a:srgbClr val="191919"/>
                </a:solidFill>
                <a:latin typeface="Open Sauce Bold"/>
                <a:ea typeface="Open Sauce Bold"/>
                <a:cs typeface="Open Sauce Bold"/>
                <a:sym typeface="Open Sauce Bold"/>
              </a:rPr>
              <a:t>Survey (Demographics)</a:t>
            </a:r>
          </a:p>
        </p:txBody>
      </p:sp>
      <p:sp>
        <p:nvSpPr>
          <p:cNvPr name="TextBox 11" id="11"/>
          <p:cNvSpPr txBox="true"/>
          <p:nvPr/>
        </p:nvSpPr>
        <p:spPr>
          <a:xfrm rot="0">
            <a:off x="5324655" y="4181804"/>
            <a:ext cx="5722599"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Gender</a:t>
            </a:r>
          </a:p>
        </p:txBody>
      </p:sp>
      <p:sp>
        <p:nvSpPr>
          <p:cNvPr name="TextBox 12" id="12"/>
          <p:cNvSpPr txBox="true"/>
          <p:nvPr/>
        </p:nvSpPr>
        <p:spPr>
          <a:xfrm rot="0">
            <a:off x="5324655" y="4610699"/>
            <a:ext cx="6609283" cy="338449"/>
          </a:xfrm>
          <a:prstGeom prst="rect">
            <a:avLst/>
          </a:prstGeom>
        </p:spPr>
        <p:txBody>
          <a:bodyPr anchor="t" rtlCol="false" tIns="0" lIns="0" bIns="0" rIns="0">
            <a:spAutoFit/>
          </a:bodyPr>
          <a:lstStyle/>
          <a:p>
            <a:pPr algn="l" marL="0" indent="0" lvl="0">
              <a:lnSpc>
                <a:spcPts val="2800"/>
              </a:lnSpc>
            </a:pPr>
            <a:r>
              <a:rPr lang="en-US" sz="1866">
                <a:solidFill>
                  <a:srgbClr val="343432"/>
                </a:solidFill>
                <a:latin typeface="Open Sauce"/>
                <a:ea typeface="Open Sauce"/>
                <a:cs typeface="Open Sauce"/>
                <a:sym typeface="Open Sauce"/>
              </a:rPr>
              <a:t>Both Males and Females participated in the survey</a:t>
            </a:r>
          </a:p>
        </p:txBody>
      </p:sp>
      <p:sp>
        <p:nvSpPr>
          <p:cNvPr name="TextBox 13" id="13"/>
          <p:cNvSpPr txBox="true"/>
          <p:nvPr/>
        </p:nvSpPr>
        <p:spPr>
          <a:xfrm rot="0">
            <a:off x="5324655" y="6484484"/>
            <a:ext cx="5722599"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Participation</a:t>
            </a:r>
          </a:p>
        </p:txBody>
      </p:sp>
      <p:sp>
        <p:nvSpPr>
          <p:cNvPr name="TextBox 14" id="14"/>
          <p:cNvSpPr txBox="true"/>
          <p:nvPr/>
        </p:nvSpPr>
        <p:spPr>
          <a:xfrm rot="0">
            <a:off x="5324655" y="6913379"/>
            <a:ext cx="6609283" cy="678063"/>
          </a:xfrm>
          <a:prstGeom prst="rect">
            <a:avLst/>
          </a:prstGeom>
        </p:spPr>
        <p:txBody>
          <a:bodyPr anchor="t" rtlCol="false" tIns="0" lIns="0" bIns="0" rIns="0">
            <a:spAutoFit/>
          </a:bodyPr>
          <a:lstStyle/>
          <a:p>
            <a:pPr algn="l" marL="0" indent="0" lvl="0">
              <a:lnSpc>
                <a:spcPts val="2800"/>
              </a:lnSpc>
            </a:pPr>
            <a:r>
              <a:rPr lang="en-US" sz="1866">
                <a:solidFill>
                  <a:srgbClr val="343432"/>
                </a:solidFill>
                <a:latin typeface="Open Sauce"/>
                <a:ea typeface="Open Sauce"/>
                <a:cs typeface="Open Sauce"/>
                <a:sym typeface="Open Sauce"/>
              </a:rPr>
              <a:t>The data shows that mojority of the people have participated in the communnity serviees before.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1885579" y="391753"/>
            <a:ext cx="7258421" cy="837757"/>
          </a:xfrm>
          <a:prstGeom prst="rect">
            <a:avLst/>
          </a:prstGeom>
        </p:spPr>
        <p:txBody>
          <a:bodyPr anchor="t" rtlCol="false" tIns="0" lIns="0" bIns="0" rIns="0">
            <a:spAutoFit/>
          </a:bodyPr>
          <a:lstStyle/>
          <a:p>
            <a:pPr algn="l" marL="0" indent="0" lvl="0">
              <a:lnSpc>
                <a:spcPts val="6849"/>
              </a:lnSpc>
              <a:spcBef>
                <a:spcPct val="0"/>
              </a:spcBef>
            </a:pPr>
            <a:r>
              <a:rPr lang="en-US" b="true" sz="4892" spc="-97">
                <a:solidFill>
                  <a:srgbClr val="191919"/>
                </a:solidFill>
                <a:latin typeface="Montserrat Classic Bold"/>
                <a:ea typeface="Montserrat Classic Bold"/>
                <a:cs typeface="Montserrat Classic Bold"/>
                <a:sym typeface="Montserrat Classic Bold"/>
              </a:rPr>
              <a:t>Survey (Demographics)</a:t>
            </a:r>
          </a:p>
        </p:txBody>
      </p:sp>
      <p:pic>
        <p:nvPicPr>
          <p:cNvPr name="Picture 5" id="5"/>
          <p:cNvPicPr>
            <a:picLocks noChangeAspect="true"/>
          </p:cNvPicPr>
          <p:nvPr/>
        </p:nvPicPr>
        <p:blipFill>
          <a:blip r:embed="rId6"/>
          <a:stretch>
            <a:fillRect/>
          </a:stretch>
        </p:blipFill>
        <p:spPr>
          <a:xfrm rot="0">
            <a:off x="1122374" y="2540940"/>
            <a:ext cx="6816320" cy="7668832"/>
          </a:xfrm>
          <a:prstGeom prst="rect">
            <a:avLst/>
          </a:prstGeom>
        </p:spPr>
      </p:pic>
      <p:pic>
        <p:nvPicPr>
          <p:cNvPr name="Picture 6" id="6"/>
          <p:cNvPicPr>
            <a:picLocks noChangeAspect="true"/>
          </p:cNvPicPr>
          <p:nvPr/>
        </p:nvPicPr>
        <p:blipFill>
          <a:blip r:embed="rId7"/>
          <a:stretch>
            <a:fillRect/>
          </a:stretch>
        </p:blipFill>
        <p:spPr>
          <a:xfrm rot="0">
            <a:off x="8558566" y="3154985"/>
            <a:ext cx="7025204" cy="6440740"/>
          </a:xfrm>
          <a:prstGeom prst="rect">
            <a:avLst/>
          </a:prstGeom>
        </p:spPr>
      </p:pic>
      <p:sp>
        <p:nvSpPr>
          <p:cNvPr name="TextBox 7" id="7"/>
          <p:cNvSpPr txBox="true"/>
          <p:nvPr/>
        </p:nvSpPr>
        <p:spPr>
          <a:xfrm rot="0">
            <a:off x="1995040" y="1815304"/>
            <a:ext cx="5070988" cy="740812"/>
          </a:xfrm>
          <a:prstGeom prst="rect">
            <a:avLst/>
          </a:prstGeom>
        </p:spPr>
        <p:txBody>
          <a:bodyPr anchor="t" rtlCol="false" tIns="0" lIns="0" bIns="0" rIns="0">
            <a:spAutoFit/>
          </a:bodyPr>
          <a:lstStyle/>
          <a:p>
            <a:pPr algn="ctr">
              <a:lnSpc>
                <a:spcPts val="6068"/>
              </a:lnSpc>
              <a:spcBef>
                <a:spcPct val="0"/>
              </a:spcBef>
            </a:pPr>
            <a:r>
              <a:rPr lang="en-US" sz="4668">
                <a:solidFill>
                  <a:srgbClr val="191919"/>
                </a:solidFill>
                <a:latin typeface="Open Sauce"/>
                <a:ea typeface="Open Sauce"/>
                <a:cs typeface="Open Sauce"/>
                <a:sym typeface="Open Sauce"/>
              </a:rPr>
              <a:t>A</a:t>
            </a:r>
            <a:r>
              <a:rPr lang="en-US" sz="4668">
                <a:solidFill>
                  <a:srgbClr val="191919"/>
                </a:solidFill>
                <a:latin typeface="Open Sauce"/>
                <a:ea typeface="Open Sauce"/>
                <a:cs typeface="Open Sauce"/>
                <a:sym typeface="Open Sauce"/>
              </a:rPr>
              <a:t>ge Group</a:t>
            </a:r>
          </a:p>
        </p:txBody>
      </p:sp>
      <p:sp>
        <p:nvSpPr>
          <p:cNvPr name="TextBox 8" id="8"/>
          <p:cNvSpPr txBox="true"/>
          <p:nvPr/>
        </p:nvSpPr>
        <p:spPr>
          <a:xfrm rot="0">
            <a:off x="8380330" y="1409228"/>
            <a:ext cx="7381677" cy="1502791"/>
          </a:xfrm>
          <a:prstGeom prst="rect">
            <a:avLst/>
          </a:prstGeom>
        </p:spPr>
        <p:txBody>
          <a:bodyPr anchor="t" rtlCol="false" tIns="0" lIns="0" bIns="0" rIns="0">
            <a:spAutoFit/>
          </a:bodyPr>
          <a:lstStyle/>
          <a:p>
            <a:pPr algn="ctr">
              <a:lnSpc>
                <a:spcPts val="6071"/>
              </a:lnSpc>
            </a:pPr>
            <a:r>
              <a:rPr lang="en-US" sz="4670">
                <a:solidFill>
                  <a:srgbClr val="191919"/>
                </a:solidFill>
                <a:latin typeface="Open Sauce"/>
                <a:ea typeface="Open Sauce"/>
                <a:cs typeface="Open Sauce"/>
                <a:sym typeface="Open Sauce"/>
              </a:rPr>
              <a:t>Type of organizations that</a:t>
            </a:r>
          </a:p>
          <a:p>
            <a:pPr algn="ctr">
              <a:lnSpc>
                <a:spcPts val="6071"/>
              </a:lnSpc>
              <a:spcBef>
                <a:spcPct val="0"/>
              </a:spcBef>
            </a:pPr>
            <a:r>
              <a:rPr lang="en-US" sz="4670">
                <a:solidFill>
                  <a:srgbClr val="191919"/>
                </a:solidFill>
                <a:latin typeface="Open Sauce"/>
                <a:ea typeface="Open Sauce"/>
                <a:cs typeface="Open Sauce"/>
                <a:sym typeface="Open Sauce"/>
              </a:rPr>
              <a:t> should be listed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2049727" y="923925"/>
            <a:ext cx="8315909" cy="879415"/>
          </a:xfrm>
          <a:prstGeom prst="rect">
            <a:avLst/>
          </a:prstGeom>
        </p:spPr>
        <p:txBody>
          <a:bodyPr anchor="t" rtlCol="false" tIns="0" lIns="0" bIns="0" rIns="0">
            <a:spAutoFit/>
          </a:bodyPr>
          <a:lstStyle/>
          <a:p>
            <a:pPr algn="l">
              <a:lnSpc>
                <a:spcPts val="7178"/>
              </a:lnSpc>
            </a:pPr>
            <a:r>
              <a:rPr lang="en-US" sz="5127" spc="-102" b="true">
                <a:solidFill>
                  <a:srgbClr val="191919"/>
                </a:solidFill>
                <a:latin typeface="Montserrat Classic Bold"/>
                <a:ea typeface="Montserrat Classic Bold"/>
                <a:cs typeface="Montserrat Classic Bold"/>
                <a:sym typeface="Montserrat Classic Bold"/>
              </a:rPr>
              <a:t>Survey (Key Takeaways)</a:t>
            </a:r>
          </a:p>
        </p:txBody>
      </p:sp>
      <p:sp>
        <p:nvSpPr>
          <p:cNvPr name="Freeform 3" id="3"/>
          <p:cNvSpPr/>
          <p:nvPr/>
        </p:nvSpPr>
        <p:spPr>
          <a:xfrm flipH="false" flipV="false" rot="-10800000">
            <a:off x="-498744" y="-5258849"/>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2049727" y="2436037"/>
            <a:ext cx="14140557" cy="6822263"/>
            <a:chOff x="0" y="0"/>
            <a:chExt cx="3724262" cy="1796810"/>
          </a:xfrm>
        </p:grpSpPr>
        <p:sp>
          <p:nvSpPr>
            <p:cNvPr name="Freeform 5" id="5"/>
            <p:cNvSpPr/>
            <p:nvPr/>
          </p:nvSpPr>
          <p:spPr>
            <a:xfrm flipH="false" flipV="false" rot="0">
              <a:off x="0" y="0"/>
              <a:ext cx="3724262" cy="1796810"/>
            </a:xfrm>
            <a:custGeom>
              <a:avLst/>
              <a:gdLst/>
              <a:ahLst/>
              <a:cxnLst/>
              <a:rect r="r" b="b" t="t" l="l"/>
              <a:pathLst>
                <a:path h="1796810" w="3724262">
                  <a:moveTo>
                    <a:pt x="27922" y="0"/>
                  </a:moveTo>
                  <a:lnTo>
                    <a:pt x="3696339" y="0"/>
                  </a:lnTo>
                  <a:cubicBezTo>
                    <a:pt x="3703745" y="0"/>
                    <a:pt x="3710847" y="2942"/>
                    <a:pt x="3716084" y="8178"/>
                  </a:cubicBezTo>
                  <a:cubicBezTo>
                    <a:pt x="3721320" y="13415"/>
                    <a:pt x="3724262" y="20517"/>
                    <a:pt x="3724262" y="27922"/>
                  </a:cubicBezTo>
                  <a:lnTo>
                    <a:pt x="3724262" y="1768888"/>
                  </a:lnTo>
                  <a:cubicBezTo>
                    <a:pt x="3724262" y="1776293"/>
                    <a:pt x="3721320" y="1783395"/>
                    <a:pt x="3716084" y="1788632"/>
                  </a:cubicBezTo>
                  <a:cubicBezTo>
                    <a:pt x="3710847" y="1793868"/>
                    <a:pt x="3703745" y="1796810"/>
                    <a:pt x="3696339" y="1796810"/>
                  </a:cubicBezTo>
                  <a:lnTo>
                    <a:pt x="27922" y="1796810"/>
                  </a:lnTo>
                  <a:cubicBezTo>
                    <a:pt x="20517" y="1796810"/>
                    <a:pt x="13415" y="1793868"/>
                    <a:pt x="8178" y="1788632"/>
                  </a:cubicBezTo>
                  <a:cubicBezTo>
                    <a:pt x="2942" y="1783395"/>
                    <a:pt x="0" y="1776293"/>
                    <a:pt x="0" y="1768888"/>
                  </a:cubicBezTo>
                  <a:lnTo>
                    <a:pt x="0" y="27922"/>
                  </a:lnTo>
                  <a:cubicBezTo>
                    <a:pt x="0" y="20517"/>
                    <a:pt x="2942" y="13415"/>
                    <a:pt x="8178" y="8178"/>
                  </a:cubicBezTo>
                  <a:cubicBezTo>
                    <a:pt x="13415" y="2942"/>
                    <a:pt x="20517" y="0"/>
                    <a:pt x="27922" y="0"/>
                  </a:cubicBezTo>
                  <a:close/>
                </a:path>
              </a:pathLst>
            </a:custGeom>
            <a:gradFill rotWithShape="true">
              <a:gsLst>
                <a:gs pos="0">
                  <a:srgbClr val="8C52FF">
                    <a:alpha val="100000"/>
                  </a:srgbClr>
                </a:gs>
                <a:gs pos="100000">
                  <a:srgbClr val="00BF63">
                    <a:alpha val="100000"/>
                  </a:srgbClr>
                </a:gs>
              </a:gsLst>
              <a:lin ang="0"/>
            </a:gradFill>
          </p:spPr>
        </p:sp>
        <p:sp>
          <p:nvSpPr>
            <p:cNvPr name="TextBox 6" id="6"/>
            <p:cNvSpPr txBox="true"/>
            <p:nvPr/>
          </p:nvSpPr>
          <p:spPr>
            <a:xfrm>
              <a:off x="0" y="-28575"/>
              <a:ext cx="3724262" cy="1825385"/>
            </a:xfrm>
            <a:prstGeom prst="rect">
              <a:avLst/>
            </a:prstGeom>
          </p:spPr>
          <p:txBody>
            <a:bodyPr anchor="ctr" rtlCol="false" tIns="50800" lIns="50800" bIns="50800" rIns="50800"/>
            <a:lstStyle/>
            <a:p>
              <a:pPr algn="ctr">
                <a:lnSpc>
                  <a:spcPts val="2380"/>
                </a:lnSpc>
              </a:pPr>
            </a:p>
          </p:txBody>
        </p:sp>
      </p:grpSp>
      <p:sp>
        <p:nvSpPr>
          <p:cNvPr name="TextBox 7" id="7"/>
          <p:cNvSpPr txBox="true"/>
          <p:nvPr/>
        </p:nvSpPr>
        <p:spPr>
          <a:xfrm rot="0">
            <a:off x="2577297" y="2378887"/>
            <a:ext cx="13194902" cy="6879413"/>
          </a:xfrm>
          <a:prstGeom prst="rect">
            <a:avLst/>
          </a:prstGeom>
        </p:spPr>
        <p:txBody>
          <a:bodyPr anchor="t" rtlCol="false" tIns="0" lIns="0" bIns="0" rIns="0">
            <a:spAutoFit/>
          </a:bodyPr>
          <a:lstStyle/>
          <a:p>
            <a:pPr algn="just">
              <a:lnSpc>
                <a:spcPts val="3702"/>
              </a:lnSpc>
            </a:pPr>
          </a:p>
          <a:p>
            <a:pPr algn="just" marL="570910" indent="-285455" lvl="1">
              <a:lnSpc>
                <a:spcPts val="3702"/>
              </a:lnSpc>
              <a:buFont typeface="Arial"/>
              <a:buChar char="•"/>
            </a:pPr>
            <a:r>
              <a:rPr lang="en-US" sz="2644">
                <a:solidFill>
                  <a:srgbClr val="FFFFFF"/>
                </a:solidFill>
                <a:latin typeface="Montserrat Classic"/>
                <a:ea typeface="Montserrat Classic"/>
                <a:cs typeface="Montserrat Classic"/>
                <a:sym typeface="Montserrat Classic"/>
              </a:rPr>
              <a:t>Community Issues to Address:</a:t>
            </a:r>
          </a:p>
          <a:p>
            <a:pPr algn="just" marL="1141820" indent="-380607" lvl="2">
              <a:lnSpc>
                <a:spcPts val="3702"/>
              </a:lnSpc>
              <a:buFont typeface="Arial"/>
              <a:buChar char="⚬"/>
            </a:pPr>
            <a:r>
              <a:rPr lang="en-US" sz="2644">
                <a:solidFill>
                  <a:srgbClr val="FFFFFF"/>
                </a:solidFill>
                <a:latin typeface="Montserrat Classic"/>
                <a:ea typeface="Montserrat Classic"/>
                <a:cs typeface="Montserrat Classic"/>
                <a:sym typeface="Montserrat Classic"/>
              </a:rPr>
              <a:t>Transparency in donations​</a:t>
            </a:r>
          </a:p>
          <a:p>
            <a:pPr algn="just" marL="1141820" indent="-380607" lvl="2">
              <a:lnSpc>
                <a:spcPts val="3702"/>
              </a:lnSpc>
              <a:buFont typeface="Arial"/>
              <a:buChar char="⚬"/>
            </a:pPr>
            <a:r>
              <a:rPr lang="en-US" sz="2644">
                <a:solidFill>
                  <a:srgbClr val="FFFFFF"/>
                </a:solidFill>
                <a:latin typeface="Montserrat Classic"/>
                <a:ea typeface="Montserrat Classic"/>
                <a:cs typeface="Montserrat Classic"/>
                <a:sym typeface="Montserrat Classic"/>
              </a:rPr>
              <a:t>Food wastage</a:t>
            </a:r>
          </a:p>
          <a:p>
            <a:pPr algn="just" marL="1141820" indent="-380607" lvl="2">
              <a:lnSpc>
                <a:spcPts val="3702"/>
              </a:lnSpc>
              <a:buFont typeface="Arial"/>
              <a:buChar char="⚬"/>
            </a:pPr>
            <a:r>
              <a:rPr lang="en-US" sz="2644">
                <a:solidFill>
                  <a:srgbClr val="FFFFFF"/>
                </a:solidFill>
                <a:latin typeface="Montserrat Classic"/>
                <a:ea typeface="Montserrat Classic"/>
                <a:cs typeface="Montserrat Classic"/>
                <a:sym typeface="Montserrat Classic"/>
              </a:rPr>
              <a:t>Local problems (e.g., potholes, garbage)​</a:t>
            </a:r>
          </a:p>
          <a:p>
            <a:pPr algn="just" marL="1141820" indent="-380607" lvl="2">
              <a:lnSpc>
                <a:spcPts val="3702"/>
              </a:lnSpc>
              <a:spcBef>
                <a:spcPct val="0"/>
              </a:spcBef>
              <a:buFont typeface="Arial"/>
              <a:buChar char="⚬"/>
            </a:pPr>
            <a:r>
              <a:rPr lang="en-US" sz="2644">
                <a:solidFill>
                  <a:srgbClr val="FFFFFF"/>
                </a:solidFill>
                <a:latin typeface="Montserrat Classic"/>
                <a:ea typeface="Montserrat Classic"/>
                <a:cs typeface="Montserrat Classic"/>
                <a:sym typeface="Montserrat Classic"/>
              </a:rPr>
              <a:t>Access to emergency resources​</a:t>
            </a:r>
          </a:p>
          <a:p>
            <a:pPr algn="just" marL="570910" indent="-285455" lvl="1">
              <a:lnSpc>
                <a:spcPts val="3702"/>
              </a:lnSpc>
              <a:spcBef>
                <a:spcPct val="0"/>
              </a:spcBef>
              <a:buFont typeface="Arial"/>
              <a:buChar char="•"/>
            </a:pPr>
            <a:r>
              <a:rPr lang="en-US" sz="2644">
                <a:solidFill>
                  <a:srgbClr val="FFFFFF"/>
                </a:solidFill>
                <a:latin typeface="Montserrat Classic"/>
                <a:ea typeface="Montserrat Classic"/>
                <a:cs typeface="Montserrat Classic"/>
                <a:sym typeface="Montserrat Classic"/>
              </a:rPr>
              <a:t>Event Interests:</a:t>
            </a:r>
          </a:p>
          <a:p>
            <a:pPr algn="just" marL="1141820" indent="-380607" lvl="2">
              <a:lnSpc>
                <a:spcPts val="3702"/>
              </a:lnSpc>
              <a:spcBef>
                <a:spcPct val="0"/>
              </a:spcBef>
              <a:buFont typeface="Arial"/>
              <a:buChar char="⚬"/>
            </a:pPr>
            <a:r>
              <a:rPr lang="en-US" sz="2644">
                <a:solidFill>
                  <a:srgbClr val="FFFFFF"/>
                </a:solidFill>
                <a:latin typeface="Montserrat Classic"/>
                <a:ea typeface="Montserrat Classic"/>
                <a:cs typeface="Montserrat Classic"/>
                <a:sym typeface="Montserrat Classic"/>
              </a:rPr>
              <a:t>Educational workshops​</a:t>
            </a:r>
          </a:p>
          <a:p>
            <a:pPr algn="just" marL="1141820" indent="-380607" lvl="2">
              <a:lnSpc>
                <a:spcPts val="3702"/>
              </a:lnSpc>
              <a:spcBef>
                <a:spcPct val="0"/>
              </a:spcBef>
              <a:buFont typeface="Arial"/>
              <a:buChar char="⚬"/>
            </a:pPr>
            <a:r>
              <a:rPr lang="en-US" sz="2644">
                <a:solidFill>
                  <a:srgbClr val="FFFFFF"/>
                </a:solidFill>
                <a:latin typeface="Montserrat Classic"/>
                <a:ea typeface="Montserrat Classic"/>
                <a:cs typeface="Montserrat Classic"/>
                <a:sym typeface="Montserrat Classic"/>
              </a:rPr>
              <a:t>Environmental clean-ups ​</a:t>
            </a:r>
            <a:r>
              <a:rPr lang="en-US" sz="2644" u="sng">
                <a:solidFill>
                  <a:srgbClr val="FFFFFF"/>
                </a:solidFill>
                <a:latin typeface="Montserrat Classic"/>
                <a:ea typeface="Montserrat Classic"/>
                <a:cs typeface="Montserrat Classic"/>
                <a:sym typeface="Montserrat Classic"/>
                <a:hlinkClick r:id="rId4" tooltip="https://en.wikipedia.org/wiki/Power_Pivot?utm_source=chatgpt.com"/>
              </a:rPr>
              <a:t>Wikipedia</a:t>
            </a:r>
          </a:p>
          <a:p>
            <a:pPr algn="just" marL="1141820" indent="-380607" lvl="2">
              <a:lnSpc>
                <a:spcPts val="3702"/>
              </a:lnSpc>
              <a:spcBef>
                <a:spcPct val="0"/>
              </a:spcBef>
              <a:buFont typeface="Arial"/>
              <a:buChar char="⚬"/>
            </a:pPr>
            <a:r>
              <a:rPr lang="en-US" sz="2644">
                <a:solidFill>
                  <a:srgbClr val="FFFFFF"/>
                </a:solidFill>
                <a:latin typeface="Montserrat Classic"/>
                <a:ea typeface="Montserrat Classic"/>
                <a:cs typeface="Montserrat Classic"/>
                <a:sym typeface="Montserrat Classic"/>
              </a:rPr>
              <a:t>Social and cultural events​</a:t>
            </a:r>
          </a:p>
          <a:p>
            <a:pPr algn="just" marL="1141820" indent="-380607" lvl="2">
              <a:lnSpc>
                <a:spcPts val="3702"/>
              </a:lnSpc>
              <a:spcBef>
                <a:spcPct val="0"/>
              </a:spcBef>
              <a:buFont typeface="Arial"/>
              <a:buChar char="⚬"/>
            </a:pPr>
            <a:r>
              <a:rPr lang="en-US" sz="2644">
                <a:solidFill>
                  <a:srgbClr val="FFFFFF"/>
                </a:solidFill>
                <a:latin typeface="Montserrat Classic"/>
                <a:ea typeface="Montserrat Classic"/>
                <a:cs typeface="Montserrat Classic"/>
                <a:sym typeface="Montserrat Classic"/>
              </a:rPr>
              <a:t>Health and fitness activities​</a:t>
            </a:r>
          </a:p>
          <a:p>
            <a:pPr algn="just" marL="570910" indent="-285455" lvl="1">
              <a:lnSpc>
                <a:spcPts val="3702"/>
              </a:lnSpc>
              <a:spcBef>
                <a:spcPct val="0"/>
              </a:spcBef>
              <a:buFont typeface="Arial"/>
              <a:buChar char="•"/>
            </a:pPr>
            <a:r>
              <a:rPr lang="en-US" sz="2644">
                <a:solidFill>
                  <a:srgbClr val="FFFFFF"/>
                </a:solidFill>
                <a:latin typeface="Montserrat Classic"/>
                <a:ea typeface="Montserrat Classic"/>
                <a:cs typeface="Montserrat Classic"/>
                <a:sym typeface="Montserrat Classic"/>
              </a:rPr>
              <a:t>Surplus Food Reporting: Respondents are willing to report surplus food if the process is quick and easy.​</a:t>
            </a:r>
          </a:p>
          <a:p>
            <a:pPr algn="just" marL="570910" indent="-285455" lvl="1">
              <a:lnSpc>
                <a:spcPts val="3702"/>
              </a:lnSpc>
              <a:spcBef>
                <a:spcPct val="0"/>
              </a:spcBef>
              <a:buFont typeface="Arial"/>
              <a:buChar char="•"/>
            </a:pPr>
            <a:r>
              <a:rPr lang="en-US" sz="2644">
                <a:solidFill>
                  <a:srgbClr val="FFFFFF"/>
                </a:solidFill>
                <a:latin typeface="Montserrat Classic"/>
                <a:ea typeface="Montserrat Classic"/>
                <a:cs typeface="Montserrat Classic"/>
                <a:sym typeface="Montserrat Classic"/>
              </a:rPr>
              <a:t>Gamification: Generally viewed as motivating</a:t>
            </a:r>
          </a:p>
          <a:p>
            <a:pPr algn="just">
              <a:lnSpc>
                <a:spcPts val="3702"/>
              </a:lnSpc>
              <a:spcBef>
                <a:spcPct val="0"/>
              </a:spcBef>
            </a:pPr>
          </a:p>
        </p:txBody>
      </p:sp>
      <p:sp>
        <p:nvSpPr>
          <p:cNvPr name="Freeform 8" id="8"/>
          <p:cNvSpPr/>
          <p:nvPr/>
        </p:nvSpPr>
        <p:spPr>
          <a:xfrm flipH="false" flipV="false" rot="-10800000">
            <a:off x="2577297" y="9258300"/>
            <a:ext cx="13194902" cy="1184047"/>
          </a:xfrm>
          <a:custGeom>
            <a:avLst/>
            <a:gdLst/>
            <a:ahLst/>
            <a:cxnLst/>
            <a:rect r="r" b="b" t="t" l="l"/>
            <a:pathLst>
              <a:path h="1184047" w="13194902">
                <a:moveTo>
                  <a:pt x="0" y="0"/>
                </a:moveTo>
                <a:lnTo>
                  <a:pt x="13194902" y="0"/>
                </a:lnTo>
                <a:lnTo>
                  <a:pt x="13194902" y="1184047"/>
                </a:lnTo>
                <a:lnTo>
                  <a:pt x="0" y="1184047"/>
                </a:lnTo>
                <a:lnTo>
                  <a:pt x="0" y="0"/>
                </a:lnTo>
                <a:close/>
              </a:path>
            </a:pathLst>
          </a:custGeom>
          <a:blipFill>
            <a:blip r:embed="rId5">
              <a:alphaModFix amt="72000"/>
            </a:blip>
            <a:stretch>
              <a:fillRect l="0" t="-1904" r="0" b="-218483"/>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778327" y="8993721"/>
            <a:ext cx="12710840" cy="1184047"/>
          </a:xfrm>
          <a:custGeom>
            <a:avLst/>
            <a:gdLst/>
            <a:ahLst/>
            <a:cxnLst/>
            <a:rect r="r" b="b" t="t" l="l"/>
            <a:pathLst>
              <a:path h="1184047" w="12710840">
                <a:moveTo>
                  <a:pt x="0" y="0"/>
                </a:moveTo>
                <a:lnTo>
                  <a:pt x="12710840" y="0"/>
                </a:lnTo>
                <a:lnTo>
                  <a:pt x="12710840" y="1184047"/>
                </a:lnTo>
                <a:lnTo>
                  <a:pt x="0" y="1184047"/>
                </a:lnTo>
                <a:lnTo>
                  <a:pt x="0" y="0"/>
                </a:lnTo>
                <a:close/>
              </a:path>
            </a:pathLst>
          </a:custGeom>
          <a:blipFill>
            <a:blip r:embed="rId2">
              <a:alphaModFix amt="72000"/>
            </a:blip>
            <a:stretch>
              <a:fillRect l="0" t="0" r="0" b="-208633"/>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106861"/>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18288000" cy="4491629"/>
          </a:xfrm>
          <a:custGeom>
            <a:avLst/>
            <a:gdLst/>
            <a:ahLst/>
            <a:cxnLst/>
            <a:rect r="r" b="b" t="t" l="l"/>
            <a:pathLst>
              <a:path h="4491629" w="18288000">
                <a:moveTo>
                  <a:pt x="0" y="0"/>
                </a:moveTo>
                <a:lnTo>
                  <a:pt x="18288000" y="0"/>
                </a:lnTo>
                <a:lnTo>
                  <a:pt x="18288000" y="4491629"/>
                </a:lnTo>
                <a:lnTo>
                  <a:pt x="0" y="4491629"/>
                </a:lnTo>
                <a:lnTo>
                  <a:pt x="0" y="0"/>
                </a:lnTo>
                <a:close/>
              </a:path>
            </a:pathLst>
          </a:custGeom>
          <a:blipFill>
            <a:blip r:embed="rId3">
              <a:alphaModFix amt="59000"/>
            </a:blip>
            <a:stretch>
              <a:fillRect l="0" t="-85634" r="0" b="-85634"/>
            </a:stretch>
          </a:blipFill>
          <a:ln cap="sq">
            <a:noFill/>
            <a:prstDash val="solid"/>
            <a:miter/>
          </a:ln>
        </p:spPr>
      </p:sp>
      <p:grpSp>
        <p:nvGrpSpPr>
          <p:cNvPr name="Group 7" id="7"/>
          <p:cNvGrpSpPr/>
          <p:nvPr/>
        </p:nvGrpSpPr>
        <p:grpSpPr>
          <a:xfrm rot="0">
            <a:off x="2778327" y="2245814"/>
            <a:ext cx="12731346" cy="6747907"/>
            <a:chOff x="0" y="0"/>
            <a:chExt cx="3353112" cy="1777226"/>
          </a:xfrm>
        </p:grpSpPr>
        <p:sp>
          <p:nvSpPr>
            <p:cNvPr name="Freeform 8" id="8"/>
            <p:cNvSpPr/>
            <p:nvPr/>
          </p:nvSpPr>
          <p:spPr>
            <a:xfrm flipH="false" flipV="false" rot="0">
              <a:off x="0" y="0"/>
              <a:ext cx="3353112" cy="1777226"/>
            </a:xfrm>
            <a:custGeom>
              <a:avLst/>
              <a:gdLst/>
              <a:ahLst/>
              <a:cxnLst/>
              <a:rect r="r" b="b" t="t" l="l"/>
              <a:pathLst>
                <a:path h="1777226" w="3353112">
                  <a:moveTo>
                    <a:pt x="15202" y="0"/>
                  </a:moveTo>
                  <a:lnTo>
                    <a:pt x="3337909" y="0"/>
                  </a:lnTo>
                  <a:cubicBezTo>
                    <a:pt x="3341941" y="0"/>
                    <a:pt x="3345808" y="1602"/>
                    <a:pt x="3348659" y="4453"/>
                  </a:cubicBezTo>
                  <a:cubicBezTo>
                    <a:pt x="3351510" y="7304"/>
                    <a:pt x="3353112" y="11171"/>
                    <a:pt x="3353112" y="15202"/>
                  </a:cubicBezTo>
                  <a:lnTo>
                    <a:pt x="3353112" y="1762024"/>
                  </a:lnTo>
                  <a:cubicBezTo>
                    <a:pt x="3353112" y="1766056"/>
                    <a:pt x="3351510" y="1769923"/>
                    <a:pt x="3348659" y="1772774"/>
                  </a:cubicBezTo>
                  <a:cubicBezTo>
                    <a:pt x="3345808" y="1775625"/>
                    <a:pt x="3341941" y="1777226"/>
                    <a:pt x="3337909" y="1777226"/>
                  </a:cubicBezTo>
                  <a:lnTo>
                    <a:pt x="15202" y="1777226"/>
                  </a:lnTo>
                  <a:cubicBezTo>
                    <a:pt x="11171" y="1777226"/>
                    <a:pt x="7304" y="1775625"/>
                    <a:pt x="4453" y="1772774"/>
                  </a:cubicBezTo>
                  <a:cubicBezTo>
                    <a:pt x="1602" y="1769923"/>
                    <a:pt x="0" y="1766056"/>
                    <a:pt x="0" y="1762024"/>
                  </a:cubicBezTo>
                  <a:lnTo>
                    <a:pt x="0" y="15202"/>
                  </a:lnTo>
                  <a:cubicBezTo>
                    <a:pt x="0" y="11171"/>
                    <a:pt x="1602" y="7304"/>
                    <a:pt x="4453" y="4453"/>
                  </a:cubicBezTo>
                  <a:cubicBezTo>
                    <a:pt x="7304" y="1602"/>
                    <a:pt x="11171" y="0"/>
                    <a:pt x="15202" y="0"/>
                  </a:cubicBezTo>
                  <a:close/>
                </a:path>
              </a:pathLst>
            </a:custGeom>
            <a:gradFill rotWithShape="true">
              <a:gsLst>
                <a:gs pos="0">
                  <a:srgbClr val="8C52FF">
                    <a:alpha val="100000"/>
                  </a:srgbClr>
                </a:gs>
                <a:gs pos="100000">
                  <a:srgbClr val="00BF63">
                    <a:alpha val="100000"/>
                  </a:srgbClr>
                </a:gs>
              </a:gsLst>
              <a:lin ang="0"/>
            </a:gradFill>
            <a:ln cap="rnd">
              <a:noFill/>
              <a:prstDash val="solid"/>
              <a:round/>
            </a:ln>
          </p:spPr>
        </p:sp>
        <p:sp>
          <p:nvSpPr>
            <p:cNvPr name="TextBox 9" id="9"/>
            <p:cNvSpPr txBox="true"/>
            <p:nvPr/>
          </p:nvSpPr>
          <p:spPr>
            <a:xfrm>
              <a:off x="0" y="-19050"/>
              <a:ext cx="3353112" cy="1796276"/>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3558350" y="3656413"/>
            <a:ext cx="11150794" cy="4593894"/>
          </a:xfrm>
          <a:prstGeom prst="rect">
            <a:avLst/>
          </a:prstGeom>
        </p:spPr>
        <p:txBody>
          <a:bodyPr anchor="t" rtlCol="false" tIns="0" lIns="0" bIns="0" rIns="0">
            <a:spAutoFit/>
          </a:bodyPr>
          <a:lstStyle/>
          <a:p>
            <a:pPr algn="ctr">
              <a:lnSpc>
                <a:spcPts val="4110"/>
              </a:lnSpc>
            </a:pPr>
            <a:r>
              <a:rPr lang="en-US" sz="2569">
                <a:solidFill>
                  <a:srgbClr val="FFFFFF"/>
                </a:solidFill>
                <a:latin typeface="Open Sauce"/>
                <a:ea typeface="Open Sauce"/>
                <a:cs typeface="Open Sauce"/>
                <a:sym typeface="Open Sauce"/>
              </a:rPr>
              <a:t>Despite a str</a:t>
            </a:r>
            <a:r>
              <a:rPr lang="en-US" sz="2569">
                <a:solidFill>
                  <a:srgbClr val="FFFFFF"/>
                </a:solidFill>
                <a:latin typeface="Open Sauce"/>
                <a:ea typeface="Open Sauce"/>
                <a:cs typeface="Open Sauce"/>
                <a:sym typeface="Open Sauce"/>
              </a:rPr>
              <a:t>ong willingness among individuals to contribute to their communities, existing platforms lack an integrated space that addresses diverse community needs—ranging from volunteering and donations to local issue reporting and emergency assistance. Survey responses highlight a demand for a user-friendly app that not only connects people with meaningful service opportunities but also ensures transparency, safety, and real-time impact. There is a clear need for a digital solution that empowers citizens and organizations to engage, report, and respond efficiently—all within a single platform.</a:t>
            </a:r>
          </a:p>
        </p:txBody>
      </p:sp>
      <p:sp>
        <p:nvSpPr>
          <p:cNvPr name="TextBox 11" id="11"/>
          <p:cNvSpPr txBox="true"/>
          <p:nvPr/>
        </p:nvSpPr>
        <p:spPr>
          <a:xfrm rot="0">
            <a:off x="4619040" y="2328514"/>
            <a:ext cx="9029413" cy="1158738"/>
          </a:xfrm>
          <a:prstGeom prst="rect">
            <a:avLst/>
          </a:prstGeom>
        </p:spPr>
        <p:txBody>
          <a:bodyPr anchor="t" rtlCol="false" tIns="0" lIns="0" bIns="0" rIns="0">
            <a:spAutoFit/>
          </a:bodyPr>
          <a:lstStyle/>
          <a:p>
            <a:pPr algn="ctr" marL="0" indent="0" lvl="0">
              <a:lnSpc>
                <a:spcPts val="9582"/>
              </a:lnSpc>
              <a:spcBef>
                <a:spcPct val="0"/>
              </a:spcBef>
            </a:pPr>
            <a:r>
              <a:rPr lang="en-US" b="true" sz="6844" spc="-136">
                <a:solidFill>
                  <a:srgbClr val="FDFBFB"/>
                </a:solidFill>
                <a:latin typeface="Open Sauce Bold"/>
                <a:ea typeface="Open Sauce Bold"/>
                <a:cs typeface="Open Sauce Bold"/>
                <a:sym typeface="Open Sauce Bold"/>
              </a:rPr>
              <a:t>Problem Statement</a:t>
            </a:r>
          </a:p>
        </p:txBody>
      </p:sp>
      <p:grpSp>
        <p:nvGrpSpPr>
          <p:cNvPr name="Group 12" id="12"/>
          <p:cNvGrpSpPr/>
          <p:nvPr/>
        </p:nvGrpSpPr>
        <p:grpSpPr>
          <a:xfrm rot="0">
            <a:off x="16113923" y="9258300"/>
            <a:ext cx="327444" cy="32744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5" id="15"/>
          <p:cNvGrpSpPr/>
          <p:nvPr/>
        </p:nvGrpSpPr>
        <p:grpSpPr>
          <a:xfrm rot="0">
            <a:off x="15648108" y="9258300"/>
            <a:ext cx="327444" cy="3274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8" id="18"/>
          <p:cNvGrpSpPr/>
          <p:nvPr/>
        </p:nvGrpSpPr>
        <p:grpSpPr>
          <a:xfrm rot="0">
            <a:off x="15161723" y="9258300"/>
            <a:ext cx="327444" cy="32744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DAGjlJbNAb4</dc:identifier>
  <dcterms:modified xsi:type="dcterms:W3CDTF">2011-08-01T06:04:30Z</dcterms:modified>
  <cp:revision>1</cp:revision>
  <dc:title>WESERVE</dc:title>
</cp:coreProperties>
</file>